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10287000" cx="18288000"/>
  <p:notesSz cx="6858000" cy="9144000"/>
  <p:embeddedFontLst>
    <p:embeddedFont>
      <p:font typeface="Lexend"/>
      <p:regular r:id="rId25"/>
      <p:bold r:id="rId26"/>
    </p:embeddedFont>
    <p:embeddedFont>
      <p:font typeface="Lexend Deca"/>
      <p:regular r:id="rId27"/>
      <p:bold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exend-bold.fntdata"/><Relationship Id="rId25" Type="http://schemas.openxmlformats.org/officeDocument/2006/relationships/font" Target="fonts/Lexend-regular.fntdata"/><Relationship Id="rId28" Type="http://schemas.openxmlformats.org/officeDocument/2006/relationships/font" Target="fonts/LexendDeca-bold.fntdata"/><Relationship Id="rId27" Type="http://schemas.openxmlformats.org/officeDocument/2006/relationships/font" Target="fonts/LexendDeca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9" name="Google Shape;49;p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5.png"/><Relationship Id="rId10" Type="http://schemas.openxmlformats.org/officeDocument/2006/relationships/image" Target="../media/image7.png"/><Relationship Id="rId13" Type="http://schemas.openxmlformats.org/officeDocument/2006/relationships/image" Target="../media/image1.png"/><Relationship Id="rId1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2.png"/><Relationship Id="rId15" Type="http://schemas.openxmlformats.org/officeDocument/2006/relationships/image" Target="../media/image9.png"/><Relationship Id="rId14" Type="http://schemas.openxmlformats.org/officeDocument/2006/relationships/image" Target="../media/image6.png"/><Relationship Id="rId5" Type="http://schemas.openxmlformats.org/officeDocument/2006/relationships/image" Target="../media/image2.png"/><Relationship Id="rId6" Type="http://schemas.openxmlformats.org/officeDocument/2006/relationships/image" Target="../media/image4.png"/><Relationship Id="rId7" Type="http://schemas.openxmlformats.org/officeDocument/2006/relationships/image" Target="../media/image8.png"/><Relationship Id="rId8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6.png"/><Relationship Id="rId6" Type="http://schemas.openxmlformats.org/officeDocument/2006/relationships/image" Target="../media/image2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6.png"/><Relationship Id="rId6" Type="http://schemas.openxmlformats.org/officeDocument/2006/relationships/image" Target="../media/image2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6.png"/><Relationship Id="rId6" Type="http://schemas.openxmlformats.org/officeDocument/2006/relationships/image" Target="../media/image2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6.png"/><Relationship Id="rId6" Type="http://schemas.openxmlformats.org/officeDocument/2006/relationships/image" Target="../media/image2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6.png"/><Relationship Id="rId6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6.png"/><Relationship Id="rId6" Type="http://schemas.openxmlformats.org/officeDocument/2006/relationships/image" Target="../media/image2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6.png"/><Relationship Id="rId6" Type="http://schemas.openxmlformats.org/officeDocument/2006/relationships/image" Target="../media/image2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6.png"/><Relationship Id="rId6" Type="http://schemas.openxmlformats.org/officeDocument/2006/relationships/image" Target="../media/image1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6.png"/><Relationship Id="rId6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6.png"/><Relationship Id="rId6" Type="http://schemas.openxmlformats.org/officeDocument/2006/relationships/image" Target="../media/image2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6.png"/><Relationship Id="rId6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19.png"/><Relationship Id="rId5" Type="http://schemas.openxmlformats.org/officeDocument/2006/relationships/image" Target="../media/image23.png"/><Relationship Id="rId6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6.png"/><Relationship Id="rId6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6.png"/><Relationship Id="rId6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6.png"/><Relationship Id="rId6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15174" y="-323745"/>
            <a:ext cx="18910469" cy="10926396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/>
          <p:nvPr/>
        </p:nvSpPr>
        <p:spPr>
          <a:xfrm>
            <a:off x="9481013" y="8236862"/>
            <a:ext cx="8486589" cy="1463937"/>
          </a:xfrm>
          <a:custGeom>
            <a:rect b="b" l="l" r="r" t="t"/>
            <a:pathLst>
              <a:path extrusionOk="0" h="1463937" w="8486589">
                <a:moveTo>
                  <a:pt x="0" y="0"/>
                </a:moveTo>
                <a:lnTo>
                  <a:pt x="8486589" y="0"/>
                </a:lnTo>
                <a:lnTo>
                  <a:pt x="8486589" y="1463936"/>
                </a:lnTo>
                <a:lnTo>
                  <a:pt x="0" y="14639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777891" y="2787814"/>
            <a:ext cx="1997409" cy="13129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58">
                <a:solidFill>
                  <a:srgbClr val="003F67"/>
                </a:solidFill>
                <a:latin typeface="Arial"/>
                <a:ea typeface="Arial"/>
                <a:cs typeface="Arial"/>
                <a:sym typeface="Arial"/>
              </a:rPr>
              <a:t>JIM</a:t>
            </a:r>
            <a:endParaRPr/>
          </a:p>
        </p:txBody>
      </p:sp>
      <p:sp>
        <p:nvSpPr>
          <p:cNvPr id="87" name="Google Shape;87;p13"/>
          <p:cNvSpPr txBox="1"/>
          <p:nvPr/>
        </p:nvSpPr>
        <p:spPr>
          <a:xfrm>
            <a:off x="731864" y="2115624"/>
            <a:ext cx="1997409" cy="8965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99">
                <a:solidFill>
                  <a:srgbClr val="003F67"/>
                </a:solidFill>
                <a:latin typeface="Lexend Deca"/>
                <a:ea typeface="Lexend Deca"/>
                <a:cs typeface="Lexend Deca"/>
                <a:sym typeface="Lexend Deca"/>
              </a:rPr>
              <a:t>Jim</a:t>
            </a:r>
            <a:endParaRPr/>
          </a:p>
        </p:txBody>
      </p:sp>
      <p:sp>
        <p:nvSpPr>
          <p:cNvPr id="88" name="Google Shape;88;p13"/>
          <p:cNvSpPr/>
          <p:nvPr/>
        </p:nvSpPr>
        <p:spPr>
          <a:xfrm>
            <a:off x="238665" y="1514167"/>
            <a:ext cx="17865782" cy="7927941"/>
          </a:xfrm>
          <a:custGeom>
            <a:rect b="b" l="l" r="r" t="t"/>
            <a:pathLst>
              <a:path extrusionOk="0" h="7927941" w="17865782">
                <a:moveTo>
                  <a:pt x="0" y="0"/>
                </a:moveTo>
                <a:lnTo>
                  <a:pt x="17865782" y="0"/>
                </a:lnTo>
                <a:lnTo>
                  <a:pt x="17865782" y="7927941"/>
                </a:lnTo>
                <a:lnTo>
                  <a:pt x="0" y="79279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3"/>
          <p:cNvSpPr/>
          <p:nvPr/>
        </p:nvSpPr>
        <p:spPr>
          <a:xfrm>
            <a:off x="9256752" y="2166902"/>
            <a:ext cx="2525553" cy="2424531"/>
          </a:xfrm>
          <a:custGeom>
            <a:rect b="b" l="l" r="r" t="t"/>
            <a:pathLst>
              <a:path extrusionOk="0" h="2424531" w="2525553">
                <a:moveTo>
                  <a:pt x="0" y="0"/>
                </a:moveTo>
                <a:lnTo>
                  <a:pt x="2525552" y="0"/>
                </a:lnTo>
                <a:lnTo>
                  <a:pt x="2525552" y="2424530"/>
                </a:lnTo>
                <a:lnTo>
                  <a:pt x="0" y="24245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9009446" y="5533424"/>
            <a:ext cx="2435107" cy="3051916"/>
          </a:xfrm>
          <a:custGeom>
            <a:rect b="b" l="l" r="r" t="t"/>
            <a:pathLst>
              <a:path extrusionOk="0" h="3051916" w="2435107">
                <a:moveTo>
                  <a:pt x="0" y="0"/>
                </a:moveTo>
                <a:lnTo>
                  <a:pt x="2435107" y="0"/>
                </a:lnTo>
                <a:lnTo>
                  <a:pt x="2435107" y="3051916"/>
                </a:lnTo>
                <a:lnTo>
                  <a:pt x="0" y="30519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6732932" y="4669493"/>
            <a:ext cx="1718504" cy="1727863"/>
          </a:xfrm>
          <a:custGeom>
            <a:rect b="b" l="l" r="r" t="t"/>
            <a:pathLst>
              <a:path extrusionOk="0" h="1727863" w="1718504">
                <a:moveTo>
                  <a:pt x="0" y="0"/>
                </a:moveTo>
                <a:lnTo>
                  <a:pt x="1718504" y="0"/>
                </a:lnTo>
                <a:lnTo>
                  <a:pt x="1718504" y="1727863"/>
                </a:lnTo>
                <a:lnTo>
                  <a:pt x="0" y="17278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/>
          <p:nvPr/>
        </p:nvSpPr>
        <p:spPr>
          <a:xfrm>
            <a:off x="2775300" y="2616284"/>
            <a:ext cx="2221626" cy="2962169"/>
          </a:xfrm>
          <a:custGeom>
            <a:rect b="b" l="l" r="r" t="t"/>
            <a:pathLst>
              <a:path extrusionOk="0" h="2962169" w="2221626">
                <a:moveTo>
                  <a:pt x="0" y="0"/>
                </a:moveTo>
                <a:lnTo>
                  <a:pt x="2221626" y="0"/>
                </a:lnTo>
                <a:lnTo>
                  <a:pt x="2221626" y="2962169"/>
                </a:lnTo>
                <a:lnTo>
                  <a:pt x="0" y="29621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3"/>
          <p:cNvSpPr/>
          <p:nvPr/>
        </p:nvSpPr>
        <p:spPr>
          <a:xfrm>
            <a:off x="747646" y="5101056"/>
            <a:ext cx="1772718" cy="1296300"/>
          </a:xfrm>
          <a:custGeom>
            <a:rect b="b" l="l" r="r" t="t"/>
            <a:pathLst>
              <a:path extrusionOk="0" h="1296300" w="1772718">
                <a:moveTo>
                  <a:pt x="0" y="0"/>
                </a:moveTo>
                <a:lnTo>
                  <a:pt x="1772719" y="0"/>
                </a:lnTo>
                <a:lnTo>
                  <a:pt x="1772719" y="1296300"/>
                </a:lnTo>
                <a:lnTo>
                  <a:pt x="0" y="12963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3"/>
          <p:cNvSpPr txBox="1"/>
          <p:nvPr/>
        </p:nvSpPr>
        <p:spPr>
          <a:xfrm>
            <a:off x="777891" y="3245662"/>
            <a:ext cx="482668" cy="13213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99">
                <a:solidFill>
                  <a:srgbClr val="003F67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95" name="Google Shape;95;p13"/>
          <p:cNvSpPr/>
          <p:nvPr/>
        </p:nvSpPr>
        <p:spPr>
          <a:xfrm rot="-345148">
            <a:off x="63887" y="3694335"/>
            <a:ext cx="885006" cy="1447863"/>
          </a:xfrm>
          <a:custGeom>
            <a:rect b="b" l="l" r="r" t="t"/>
            <a:pathLst>
              <a:path extrusionOk="0" h="1447863" w="885006">
                <a:moveTo>
                  <a:pt x="0" y="0"/>
                </a:moveTo>
                <a:lnTo>
                  <a:pt x="885006" y="0"/>
                </a:lnTo>
                <a:lnTo>
                  <a:pt x="885006" y="1447862"/>
                </a:lnTo>
                <a:lnTo>
                  <a:pt x="0" y="14478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3"/>
          <p:cNvSpPr/>
          <p:nvPr/>
        </p:nvSpPr>
        <p:spPr>
          <a:xfrm flipH="1">
            <a:off x="10227000" y="2878590"/>
            <a:ext cx="1001154" cy="1001154"/>
          </a:xfrm>
          <a:custGeom>
            <a:rect b="b" l="l" r="r" t="t"/>
            <a:pathLst>
              <a:path extrusionOk="0" h="1001154" w="1001154">
                <a:moveTo>
                  <a:pt x="1001153" y="0"/>
                </a:moveTo>
                <a:lnTo>
                  <a:pt x="0" y="0"/>
                </a:lnTo>
                <a:lnTo>
                  <a:pt x="0" y="1001154"/>
                </a:lnTo>
                <a:lnTo>
                  <a:pt x="1001153" y="1001154"/>
                </a:lnTo>
                <a:lnTo>
                  <a:pt x="1001153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3"/>
          <p:cNvSpPr/>
          <p:nvPr/>
        </p:nvSpPr>
        <p:spPr>
          <a:xfrm>
            <a:off x="14328752" y="5101056"/>
            <a:ext cx="2750097" cy="2750097"/>
          </a:xfrm>
          <a:custGeom>
            <a:rect b="b" l="l" r="r" t="t"/>
            <a:pathLst>
              <a:path extrusionOk="0" h="2750097" w="2750097">
                <a:moveTo>
                  <a:pt x="0" y="0"/>
                </a:moveTo>
                <a:lnTo>
                  <a:pt x="2750098" y="0"/>
                </a:lnTo>
                <a:lnTo>
                  <a:pt x="2750098" y="2750097"/>
                </a:lnTo>
                <a:lnTo>
                  <a:pt x="0" y="27500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3"/>
          <p:cNvSpPr txBox="1"/>
          <p:nvPr/>
        </p:nvSpPr>
        <p:spPr>
          <a:xfrm>
            <a:off x="12287916" y="3739058"/>
            <a:ext cx="3232376" cy="8280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00">
                <a:solidFill>
                  <a:srgbClr val="003F67"/>
                </a:solidFill>
                <a:latin typeface="Lexend Deca"/>
                <a:ea typeface="Lexend Deca"/>
                <a:cs typeface="Lexend Deca"/>
                <a:sym typeface="Lexend Deca"/>
              </a:rPr>
              <a:t>Priscilla</a:t>
            </a:r>
            <a:endParaRPr/>
          </a:p>
        </p:txBody>
      </p:sp>
      <p:sp>
        <p:nvSpPr>
          <p:cNvPr id="99" name="Google Shape;99;p13"/>
          <p:cNvSpPr txBox="1"/>
          <p:nvPr/>
        </p:nvSpPr>
        <p:spPr>
          <a:xfrm>
            <a:off x="6593480" y="6954607"/>
            <a:ext cx="1997409" cy="8965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99">
                <a:solidFill>
                  <a:srgbClr val="003F67"/>
                </a:solidFill>
                <a:latin typeface="Lexend Deca"/>
                <a:ea typeface="Lexend Deca"/>
                <a:cs typeface="Lexend Deca"/>
                <a:sym typeface="Lexend Deca"/>
              </a:rPr>
              <a:t>Gabi</a:t>
            </a:r>
            <a:endParaRPr/>
          </a:p>
        </p:txBody>
      </p:sp>
      <p:sp>
        <p:nvSpPr>
          <p:cNvPr id="100" name="Google Shape;100;p13"/>
          <p:cNvSpPr txBox="1"/>
          <p:nvPr/>
        </p:nvSpPr>
        <p:spPr>
          <a:xfrm>
            <a:off x="3332600" y="7340316"/>
            <a:ext cx="1997409" cy="8965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99">
                <a:solidFill>
                  <a:srgbClr val="003F67"/>
                </a:solidFill>
                <a:latin typeface="Lexend Deca"/>
                <a:ea typeface="Lexend Deca"/>
                <a:cs typeface="Lexend Deca"/>
                <a:sym typeface="Lexend Deca"/>
              </a:rPr>
              <a:t>Nico</a:t>
            </a:r>
            <a:endParaRPr/>
          </a:p>
        </p:txBody>
      </p:sp>
      <p:sp>
        <p:nvSpPr>
          <p:cNvPr id="101" name="Google Shape;101;p13"/>
          <p:cNvSpPr txBox="1"/>
          <p:nvPr>
            <p:ph idx="4294967295" type="title"/>
          </p:nvPr>
        </p:nvSpPr>
        <p:spPr>
          <a:xfrm>
            <a:off x="2743200" y="296884"/>
            <a:ext cx="12801600" cy="12172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09999"/>
              </a:lnSpc>
              <a:spcBef>
                <a:spcPts val="0"/>
              </a:spcBef>
              <a:spcAft>
                <a:spcPts val="0"/>
              </a:spcAft>
              <a:buClr>
                <a:srgbClr val="003F67"/>
              </a:buClr>
              <a:buSzPts val="4800"/>
              <a:buFont typeface="Lexend Deca"/>
              <a:buNone/>
            </a:pPr>
            <a:r>
              <a:rPr b="0" i="0" lang="en-US" sz="4800" u="none" cap="none" strike="noStrike">
                <a:solidFill>
                  <a:srgbClr val="003F67"/>
                </a:solidFill>
                <a:latin typeface="Lexend Deca"/>
                <a:ea typeface="Lexend Deca"/>
                <a:cs typeface="Lexend Deca"/>
                <a:sym typeface="Lexend Deca"/>
              </a:rPr>
              <a:t>¡Bienvenidos! Soy Beth</a:t>
            </a:r>
            <a:endParaRPr/>
          </a:p>
        </p:txBody>
      </p:sp>
      <p:pic>
        <p:nvPicPr>
          <p:cNvPr descr="Logo del Congreso DUA 2026 con Inteligencia Artificial" id="102" name="Google Shape;102;p13" title="Logo del Congreso DUA 2026 con Inteligencia Artificial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5032736" y="521208"/>
            <a:ext cx="2633472" cy="621251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3"/>
          <p:cNvSpPr txBox="1"/>
          <p:nvPr/>
        </p:nvSpPr>
        <p:spPr>
          <a:xfrm>
            <a:off x="16459200" y="9418320"/>
            <a:ext cx="1188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>
                <a:solidFill>
                  <a:srgbClr val="888888"/>
                </a:solidFill>
                <a:latin typeface="Lexend"/>
                <a:ea typeface="Lexend"/>
                <a:cs typeface="Lexend"/>
                <a:sym typeface="Lexend"/>
              </a:rPr>
              <a:t>1</a:t>
            </a:r>
            <a:endParaRPr/>
          </a:p>
        </p:txBody>
      </p:sp>
      <p:pic>
        <p:nvPicPr>
          <p:cNvPr descr="germany_flag.png" id="104" name="Google Shape;104;p13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2984480" y="1417320"/>
            <a:ext cx="1005840" cy="603504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2"/>
          <p:cNvSpPr txBox="1"/>
          <p:nvPr>
            <p:ph type="title"/>
          </p:nvPr>
        </p:nvSpPr>
        <p:spPr>
          <a:xfrm>
            <a:off x="2743200" y="457200"/>
            <a:ext cx="12161520" cy="1737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3F67"/>
              </a:buClr>
              <a:buSzPts val="4400"/>
              <a:buFont typeface="Lexend Deca"/>
              <a:buNone/>
            </a:pPr>
            <a:r>
              <a:rPr b="0" i="0" lang="en-US" sz="4400" cap="none">
                <a:solidFill>
                  <a:srgbClr val="003F67"/>
                </a:solidFill>
                <a:latin typeface="Lexend Deca"/>
                <a:ea typeface="Lexend Deca"/>
                <a:cs typeface="Lexend Deca"/>
                <a:sym typeface="Lexend Deca"/>
              </a:rPr>
              <a:t>LA BRECHA ENTRE SABER Y HACER</a:t>
            </a:r>
            <a:endParaRPr/>
          </a:p>
        </p:txBody>
      </p:sp>
      <p:pic>
        <p:nvPicPr>
          <p:cNvPr descr="Marco decorativo de líneas punteadas de colores" id="206" name="Google Shape;206;p22" title="Marco decorativo de líneas punteadas de colores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15174" y="-323745"/>
            <a:ext cx="18910469" cy="109263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scota de LUDIA" id="207" name="Google Shape;207;p22" title="Mascota de LUDIA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2920" y="411480"/>
            <a:ext cx="1280160" cy="12801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 del Congreso DUA 2026 con Inteligencia Artificial" id="208" name="Google Shape;208;p22" title="Logo del Congreso DUA 2026 con Inteligencia Artificial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032736" y="475488"/>
            <a:ext cx="2633472" cy="621251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2"/>
          <p:cNvSpPr txBox="1"/>
          <p:nvPr/>
        </p:nvSpPr>
        <p:spPr>
          <a:xfrm>
            <a:off x="365760" y="9710928"/>
            <a:ext cx="1755648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>
                <a:solidFill>
                  <a:srgbClr val="888888"/>
                </a:solidFill>
                <a:latin typeface="Lexend"/>
                <a:ea typeface="Lexend"/>
                <a:cs typeface="Lexend"/>
                <a:sym typeface="Lexend"/>
              </a:rPr>
              <a:t>LUDIA = IA + DUA  ·  Congreso DUA 2026  ·  Beth Stark &amp; Jérémie Rostan</a:t>
            </a:r>
            <a:endParaRPr/>
          </a:p>
        </p:txBody>
      </p:sp>
      <p:sp>
        <p:nvSpPr>
          <p:cNvPr id="210" name="Google Shape;210;p22"/>
          <p:cNvSpPr/>
          <p:nvPr/>
        </p:nvSpPr>
        <p:spPr>
          <a:xfrm>
            <a:off x="1188720" y="2697480"/>
            <a:ext cx="6309360" cy="5212080"/>
          </a:xfrm>
          <a:prstGeom prst="rect">
            <a:avLst/>
          </a:prstGeom>
          <a:solidFill>
            <a:srgbClr val="FFFFFF"/>
          </a:solidFill>
          <a:ln cap="flat" cmpd="sng" w="31750">
            <a:solidFill>
              <a:srgbClr val="078743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274300" lIns="548625" spcFirstLastPara="1" rIns="548625" wrap="square" tIns="2743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200">
                <a:solidFill>
                  <a:srgbClr val="2E86B8"/>
                </a:solidFill>
                <a:latin typeface="Lexend"/>
                <a:ea typeface="Lexend"/>
                <a:cs typeface="Lexend"/>
                <a:sym typeface="Lexend"/>
              </a:rPr>
              <a:t>36%</a:t>
            </a:r>
            <a:endParaRPr/>
          </a:p>
          <a:p>
            <a:pPr indent="0" lvl="0" marL="0" marR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2500">
                <a:solidFill>
                  <a:srgbClr val="333333"/>
                </a:solidFill>
                <a:latin typeface="Lexend"/>
                <a:ea typeface="Lexend"/>
                <a:cs typeface="Lexend"/>
                <a:sym typeface="Lexend"/>
              </a:rPr>
              <a:t>de docentes ha usado IA para enseñar en el último año. La mayoría todavía no.</a:t>
            </a:r>
            <a:endParaRPr/>
          </a:p>
          <a:p>
            <a:pPr indent="0" lvl="0" marL="0" marR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1600">
                <a:solidFill>
                  <a:srgbClr val="888888"/>
                </a:solidFill>
                <a:latin typeface="Lexend"/>
                <a:ea typeface="Lexend"/>
                <a:cs typeface="Lexend"/>
                <a:sym typeface="Lexend"/>
              </a:rPr>
              <a:t>OCDE, TALIS 2024 (más de 50 sistemas educativos)</a:t>
            </a:r>
            <a:endParaRPr/>
          </a:p>
        </p:txBody>
      </p:sp>
      <p:sp>
        <p:nvSpPr>
          <p:cNvPr id="211" name="Google Shape;211;p22"/>
          <p:cNvSpPr txBox="1"/>
          <p:nvPr/>
        </p:nvSpPr>
        <p:spPr>
          <a:xfrm>
            <a:off x="16459200" y="9418320"/>
            <a:ext cx="1188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>
                <a:solidFill>
                  <a:srgbClr val="888888"/>
                </a:solidFill>
                <a:latin typeface="Lexend"/>
                <a:ea typeface="Lexend"/>
                <a:cs typeface="Lexend"/>
                <a:sym typeface="Lexend"/>
              </a:rPr>
              <a:t>10</a:t>
            </a:r>
            <a:endParaRPr/>
          </a:p>
        </p:txBody>
      </p:sp>
      <p:pic>
        <p:nvPicPr>
          <p:cNvPr descr="bridge_divide.png" id="212" name="Google Shape;212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63840" y="2461506"/>
            <a:ext cx="8595360" cy="5684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3"/>
          <p:cNvSpPr txBox="1"/>
          <p:nvPr>
            <p:ph type="title"/>
          </p:nvPr>
        </p:nvSpPr>
        <p:spPr>
          <a:xfrm>
            <a:off x="2743200" y="457200"/>
            <a:ext cx="12161520" cy="1737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3F67"/>
              </a:buClr>
              <a:buSzPts val="4400"/>
              <a:buFont typeface="Lexend Deca"/>
              <a:buNone/>
            </a:pPr>
            <a:r>
              <a:rPr b="0" i="0" lang="en-US" sz="4400" cap="none">
                <a:solidFill>
                  <a:srgbClr val="003F67"/>
                </a:solidFill>
                <a:latin typeface="Lexend Deca"/>
                <a:ea typeface="Lexend Deca"/>
                <a:cs typeface="Lexend Deca"/>
                <a:sym typeface="Lexend Deca"/>
              </a:rPr>
              <a:t>¿QUÉ ES LUDIA?</a:t>
            </a:r>
            <a:endParaRPr/>
          </a:p>
        </p:txBody>
      </p:sp>
      <p:pic>
        <p:nvPicPr>
          <p:cNvPr descr="Marco decorativo de líneas punteadas de colores" id="218" name="Google Shape;218;p23" title="Marco decorativo de líneas punteadas de colores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15174" y="-323745"/>
            <a:ext cx="18910469" cy="109263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scota de LUDIA" id="219" name="Google Shape;219;p23" title="Mascota de LUDIA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2920" y="411480"/>
            <a:ext cx="1280160" cy="12801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 del Congreso DUA 2026 con Inteligencia Artificial" id="220" name="Google Shape;220;p23" title="Logo del Congreso DUA 2026 con Inteligencia Artificial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032736" y="475488"/>
            <a:ext cx="2633472" cy="621251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3"/>
          <p:cNvSpPr txBox="1"/>
          <p:nvPr/>
        </p:nvSpPr>
        <p:spPr>
          <a:xfrm>
            <a:off x="365760" y="9710928"/>
            <a:ext cx="1755648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>
                <a:solidFill>
                  <a:srgbClr val="888888"/>
                </a:solidFill>
                <a:latin typeface="Lexend"/>
                <a:ea typeface="Lexend"/>
                <a:cs typeface="Lexend"/>
                <a:sym typeface="Lexend"/>
              </a:rPr>
              <a:t>LUDIA = IA + DUA  ·  Congreso DUA 2026  ·  Beth Stark &amp; Jérémie Rostan</a:t>
            </a:r>
            <a:endParaRPr/>
          </a:p>
        </p:txBody>
      </p:sp>
      <p:sp>
        <p:nvSpPr>
          <p:cNvPr id="222" name="Google Shape;222;p23"/>
          <p:cNvSpPr/>
          <p:nvPr/>
        </p:nvSpPr>
        <p:spPr>
          <a:xfrm>
            <a:off x="1280160" y="2697480"/>
            <a:ext cx="9692640" cy="5212080"/>
          </a:xfrm>
          <a:prstGeom prst="rect">
            <a:avLst/>
          </a:prstGeom>
          <a:solidFill>
            <a:srgbClr val="FFFFFF"/>
          </a:solidFill>
          <a:ln cap="flat" cmpd="sng" w="31750">
            <a:solidFill>
              <a:srgbClr val="6F5094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274300" lIns="548625" spcFirstLastPara="1" rIns="548625" wrap="square" tIns="2743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>
                <a:solidFill>
                  <a:srgbClr val="44523A"/>
                </a:solidFill>
                <a:latin typeface="Lexend"/>
                <a:ea typeface="Lexend"/>
                <a:cs typeface="Lexend"/>
                <a:sym typeface="Lexend"/>
              </a:rPr>
              <a:t>Un compañero de pensamiento.</a:t>
            </a:r>
            <a:endParaRPr/>
          </a:p>
          <a:p>
            <a:pPr indent="0" lvl="0" marL="0" marR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b="1" i="0" lang="en-US" sz="3200">
                <a:solidFill>
                  <a:srgbClr val="333333"/>
                </a:solidFill>
                <a:latin typeface="Lexend"/>
                <a:ea typeface="Lexend"/>
                <a:cs typeface="Lexend"/>
                <a:sym typeface="Lexend"/>
              </a:rPr>
              <a:t>No una máquina de soluciones.</a:t>
            </a:r>
            <a:endParaRPr/>
          </a:p>
        </p:txBody>
      </p:sp>
      <p:pic>
        <p:nvPicPr>
          <p:cNvPr descr="Mascota de LUDIA" id="223" name="Google Shape;223;p23" title="Mascota de LUDIA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21440" y="2834640"/>
            <a:ext cx="4937760" cy="493776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3"/>
          <p:cNvSpPr txBox="1"/>
          <p:nvPr/>
        </p:nvSpPr>
        <p:spPr>
          <a:xfrm>
            <a:off x="16459200" y="9418320"/>
            <a:ext cx="1188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>
                <a:solidFill>
                  <a:srgbClr val="888888"/>
                </a:solidFill>
                <a:latin typeface="Lexend"/>
                <a:ea typeface="Lexend"/>
                <a:cs typeface="Lexend"/>
                <a:sym typeface="Lexend"/>
              </a:rPr>
              <a:t>11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4"/>
          <p:cNvSpPr txBox="1"/>
          <p:nvPr>
            <p:ph type="title"/>
          </p:nvPr>
        </p:nvSpPr>
        <p:spPr>
          <a:xfrm>
            <a:off x="2743200" y="457200"/>
            <a:ext cx="12161520" cy="1737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3F67"/>
              </a:buClr>
              <a:buSzPts val="4400"/>
              <a:buFont typeface="Lexend Deca"/>
              <a:buNone/>
            </a:pPr>
            <a:r>
              <a:rPr b="0" i="0" lang="en-US" sz="4400" cap="none">
                <a:solidFill>
                  <a:srgbClr val="003F67"/>
                </a:solidFill>
                <a:latin typeface="Lexend Deca"/>
                <a:ea typeface="Lexend Deca"/>
                <a:cs typeface="Lexend Deca"/>
                <a:sym typeface="Lexend Deca"/>
              </a:rPr>
              <a:t>EL PRINCIPIO ÉTICO: TÚ DECIDES</a:t>
            </a:r>
            <a:endParaRPr/>
          </a:p>
        </p:txBody>
      </p:sp>
      <p:pic>
        <p:nvPicPr>
          <p:cNvPr descr="Marco decorativo de líneas punteadas de colores" id="230" name="Google Shape;230;p24" title="Marco decorativo de líneas punteadas de colores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15174" y="-323745"/>
            <a:ext cx="18910469" cy="109263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scota de LUDIA" id="231" name="Google Shape;231;p24" title="Mascota de LUDIA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2920" y="411480"/>
            <a:ext cx="1280160" cy="12801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 del Congreso DUA 2026 con Inteligencia Artificial" id="232" name="Google Shape;232;p24" title="Logo del Congreso DUA 2026 con Inteligencia Artificial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032736" y="475488"/>
            <a:ext cx="2633472" cy="621251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4"/>
          <p:cNvSpPr txBox="1"/>
          <p:nvPr/>
        </p:nvSpPr>
        <p:spPr>
          <a:xfrm>
            <a:off x="365760" y="9710928"/>
            <a:ext cx="1755648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>
                <a:solidFill>
                  <a:srgbClr val="888888"/>
                </a:solidFill>
                <a:latin typeface="Lexend"/>
                <a:ea typeface="Lexend"/>
                <a:cs typeface="Lexend"/>
                <a:sym typeface="Lexend"/>
              </a:rPr>
              <a:t>LUDIA = IA + DUA  ·  Congreso DUA 2026  ·  Beth Stark &amp; Jérémie Rostan</a:t>
            </a:r>
            <a:endParaRPr/>
          </a:p>
        </p:txBody>
      </p:sp>
      <p:sp>
        <p:nvSpPr>
          <p:cNvPr id="234" name="Google Shape;234;p24"/>
          <p:cNvSpPr/>
          <p:nvPr/>
        </p:nvSpPr>
        <p:spPr>
          <a:xfrm>
            <a:off x="6949440" y="2697480"/>
            <a:ext cx="9509760" cy="5212080"/>
          </a:xfrm>
          <a:prstGeom prst="rect">
            <a:avLst/>
          </a:prstGeom>
          <a:solidFill>
            <a:srgbClr val="FFFFFF"/>
          </a:solidFill>
          <a:ln cap="flat" cmpd="sng" w="31750">
            <a:solidFill>
              <a:srgbClr val="037DB8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274300" lIns="548625" spcFirstLastPara="1" rIns="548625" wrap="square" tIns="2743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>
                <a:solidFill>
                  <a:srgbClr val="333333"/>
                </a:solidFill>
                <a:latin typeface="Lexend"/>
                <a:ea typeface="Lexend"/>
                <a:cs typeface="Lexend"/>
                <a:sym typeface="Lexend"/>
              </a:rPr>
              <a:t>Las consideraciones son siempre tu decisión profesional.</a:t>
            </a:r>
            <a:endParaRPr/>
          </a:p>
          <a:p>
            <a:pPr indent="0" lvl="0" marL="0" marR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en-US" sz="3200">
                <a:solidFill>
                  <a:srgbClr val="333333"/>
                </a:solidFill>
                <a:latin typeface="Lexend"/>
                <a:ea typeface="Lexend"/>
                <a:cs typeface="Lexend"/>
                <a:sym typeface="Lexend"/>
              </a:rPr>
              <a:t>LUDIA apoya tu criterio; no lo reemplaza.</a:t>
            </a:r>
            <a:endParaRPr/>
          </a:p>
        </p:txBody>
      </p:sp>
      <p:sp>
        <p:nvSpPr>
          <p:cNvPr id="235" name="Google Shape;235;p24"/>
          <p:cNvSpPr txBox="1"/>
          <p:nvPr/>
        </p:nvSpPr>
        <p:spPr>
          <a:xfrm>
            <a:off x="16459200" y="9418320"/>
            <a:ext cx="1188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>
                <a:solidFill>
                  <a:srgbClr val="888888"/>
                </a:solidFill>
                <a:latin typeface="Lexend"/>
                <a:ea typeface="Lexend"/>
                <a:cs typeface="Lexend"/>
                <a:sym typeface="Lexend"/>
              </a:rPr>
              <a:t>12</a:t>
            </a:r>
            <a:endParaRPr/>
          </a:p>
        </p:txBody>
      </p:sp>
      <p:pic>
        <p:nvPicPr>
          <p:cNvPr descr="image151.png" id="236" name="Google Shape;236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80160" y="4541465"/>
            <a:ext cx="5120640" cy="1524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5"/>
          <p:cNvSpPr txBox="1"/>
          <p:nvPr>
            <p:ph type="title"/>
          </p:nvPr>
        </p:nvSpPr>
        <p:spPr>
          <a:xfrm>
            <a:off x="2743200" y="457200"/>
            <a:ext cx="12161520" cy="1737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3F67"/>
              </a:buClr>
              <a:buSzPts val="4400"/>
              <a:buFont typeface="Lexend Deca"/>
              <a:buNone/>
            </a:pPr>
            <a:r>
              <a:rPr b="0" i="0" lang="en-US" sz="4400" cap="none">
                <a:solidFill>
                  <a:srgbClr val="003F67"/>
                </a:solidFill>
                <a:latin typeface="Lexend Deca"/>
                <a:ea typeface="Lexend Deca"/>
                <a:cs typeface="Lexend Deca"/>
                <a:sym typeface="Lexend Deca"/>
              </a:rPr>
              <a:t>CÓMO ESTÁ CONSTRUIDA LUDIA</a:t>
            </a:r>
            <a:endParaRPr/>
          </a:p>
        </p:txBody>
      </p:sp>
      <p:pic>
        <p:nvPicPr>
          <p:cNvPr descr="Marco decorativo de líneas punteadas de colores" id="242" name="Google Shape;242;p25" title="Marco decorativo de líneas punteadas de colores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15174" y="-323745"/>
            <a:ext cx="18910469" cy="109263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scota de LUDIA" id="243" name="Google Shape;243;p25" title="Mascota de LUDIA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2920" y="411480"/>
            <a:ext cx="1280160" cy="12801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 del Congreso DUA 2026 con Inteligencia Artificial" id="244" name="Google Shape;244;p25" title="Logo del Congreso DUA 2026 con Inteligencia Artificial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032736" y="475488"/>
            <a:ext cx="2633472" cy="621251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5"/>
          <p:cNvSpPr txBox="1"/>
          <p:nvPr/>
        </p:nvSpPr>
        <p:spPr>
          <a:xfrm>
            <a:off x="365760" y="9710928"/>
            <a:ext cx="1755648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>
                <a:solidFill>
                  <a:srgbClr val="888888"/>
                </a:solidFill>
                <a:latin typeface="Lexend"/>
                <a:ea typeface="Lexend"/>
                <a:cs typeface="Lexend"/>
                <a:sym typeface="Lexend"/>
              </a:rPr>
              <a:t>LUDIA = IA + DUA  ·  Congreso DUA 2026  ·  Beth Stark &amp; Jérémie Rostan</a:t>
            </a:r>
            <a:endParaRPr/>
          </a:p>
        </p:txBody>
      </p:sp>
      <p:sp>
        <p:nvSpPr>
          <p:cNvPr id="246" name="Google Shape;246;p25"/>
          <p:cNvSpPr/>
          <p:nvPr/>
        </p:nvSpPr>
        <p:spPr>
          <a:xfrm>
            <a:off x="1280160" y="2697480"/>
            <a:ext cx="9875520" cy="5212080"/>
          </a:xfrm>
          <a:prstGeom prst="rect">
            <a:avLst/>
          </a:prstGeom>
          <a:solidFill>
            <a:srgbClr val="FFFFFF"/>
          </a:solidFill>
          <a:ln cap="flat" cmpd="sng" w="31750">
            <a:solidFill>
              <a:srgbClr val="078743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274300" lIns="548625" spcFirstLastPara="1" rIns="548625" wrap="square" tIns="2743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00">
                <a:solidFill>
                  <a:srgbClr val="44523A"/>
                </a:solidFill>
                <a:latin typeface="Lexend"/>
                <a:ea typeface="Lexend"/>
                <a:cs typeface="Lexend"/>
                <a:sym typeface="Lexend"/>
              </a:rPr>
              <a:t>Privada por diseño</a:t>
            </a:r>
            <a:endParaRPr/>
          </a:p>
          <a:p>
            <a:pPr indent="0" lvl="0" marL="0" marR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rPr b="0" i="0" lang="en-US" sz="2400">
                <a:solidFill>
                  <a:srgbClr val="333333"/>
                </a:solidFill>
                <a:latin typeface="Lexend"/>
                <a:ea typeface="Lexend"/>
                <a:cs typeface="Lexend"/>
                <a:sym typeface="Lexend"/>
              </a:rPr>
              <a:t>sin cookies, sin datos para entrenar modelos, sin anuncios.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i="0" lang="en-US" sz="2600">
                <a:solidFill>
                  <a:srgbClr val="44523A"/>
                </a:solidFill>
                <a:latin typeface="Lexend"/>
                <a:ea typeface="Lexend"/>
                <a:cs typeface="Lexend"/>
                <a:sym typeface="Lexend"/>
              </a:rPr>
              <a:t>Menor consumo de energía</a:t>
            </a:r>
            <a:endParaRPr/>
          </a:p>
          <a:p>
            <a:pPr indent="0" lvl="0" marL="0" marR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rPr b="0" i="0" lang="en-US" sz="2400">
                <a:solidFill>
                  <a:srgbClr val="333333"/>
                </a:solidFill>
                <a:latin typeface="Lexend"/>
                <a:ea typeface="Lexend"/>
                <a:cs typeface="Lexend"/>
                <a:sym typeface="Lexend"/>
              </a:rPr>
              <a:t>una huella más ligera que los grandes modelos.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i="0" lang="en-US" sz="2600">
                <a:solidFill>
                  <a:srgbClr val="44523A"/>
                </a:solidFill>
                <a:latin typeface="Lexend"/>
                <a:ea typeface="Lexend"/>
                <a:cs typeface="Lexend"/>
                <a:sym typeface="Lexend"/>
              </a:rPr>
              <a:t>Accesible por diseño</a:t>
            </a:r>
            <a:endParaRPr/>
          </a:p>
          <a:p>
            <a:pPr indent="0" lvl="0" marL="0" marR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rPr b="0" i="0" lang="en-US" sz="2400">
                <a:solidFill>
                  <a:srgbClr val="333333"/>
                </a:solidFill>
                <a:latin typeface="Lexend"/>
                <a:ea typeface="Lexend"/>
                <a:cs typeface="Lexend"/>
                <a:sym typeface="Lexend"/>
              </a:rPr>
              <a:t>WCAG AA, cualquier dispositivo, multilingüe.</a:t>
            </a:r>
            <a:endParaRPr/>
          </a:p>
        </p:txBody>
      </p:sp>
      <p:sp>
        <p:nvSpPr>
          <p:cNvPr id="247" name="Google Shape;247;p25"/>
          <p:cNvSpPr txBox="1"/>
          <p:nvPr/>
        </p:nvSpPr>
        <p:spPr>
          <a:xfrm>
            <a:off x="16459200" y="9418320"/>
            <a:ext cx="1188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>
                <a:solidFill>
                  <a:srgbClr val="888888"/>
                </a:solidFill>
                <a:latin typeface="Lexend"/>
                <a:ea typeface="Lexend"/>
                <a:cs typeface="Lexend"/>
                <a:sym typeface="Lexend"/>
              </a:rPr>
              <a:t>13</a:t>
            </a:r>
            <a:endParaRPr/>
          </a:p>
        </p:txBody>
      </p:sp>
      <p:pic>
        <p:nvPicPr>
          <p:cNvPr descr="image154.png" id="248" name="Google Shape;248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704320" y="3808174"/>
            <a:ext cx="4754880" cy="29906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6"/>
          <p:cNvSpPr txBox="1"/>
          <p:nvPr>
            <p:ph type="title"/>
          </p:nvPr>
        </p:nvSpPr>
        <p:spPr>
          <a:xfrm>
            <a:off x="2743200" y="457200"/>
            <a:ext cx="12161520" cy="1737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3F67"/>
              </a:buClr>
              <a:buSzPts val="4400"/>
              <a:buFont typeface="Lexend Deca"/>
              <a:buNone/>
            </a:pPr>
            <a:r>
              <a:rPr b="0" i="0" lang="en-US" sz="4400" cap="none">
                <a:solidFill>
                  <a:srgbClr val="003F67"/>
                </a:solidFill>
                <a:latin typeface="Lexend Deca"/>
                <a:ea typeface="Lexend Deca"/>
                <a:cs typeface="Lexend Deca"/>
                <a:sym typeface="Lexend Deca"/>
              </a:rPr>
              <a:t>PREDICE</a:t>
            </a:r>
            <a:endParaRPr/>
          </a:p>
        </p:txBody>
      </p:sp>
      <p:pic>
        <p:nvPicPr>
          <p:cNvPr descr="Marco decorativo de líneas punteadas de colores" id="254" name="Google Shape;254;p26" title="Marco decorativo de líneas punteadas de colores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15174" y="-323745"/>
            <a:ext cx="18910469" cy="109263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scota de LUDIA" id="255" name="Google Shape;255;p26" title="Mascota de LUDIA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2920" y="411480"/>
            <a:ext cx="1280160" cy="12801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 del Congreso DUA 2026 con Inteligencia Artificial" id="256" name="Google Shape;256;p26" title="Logo del Congreso DUA 2026 con Inteligencia Artificial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032736" y="475488"/>
            <a:ext cx="2633472" cy="621251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26"/>
          <p:cNvSpPr txBox="1"/>
          <p:nvPr/>
        </p:nvSpPr>
        <p:spPr>
          <a:xfrm>
            <a:off x="365760" y="9710928"/>
            <a:ext cx="1755648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>
                <a:solidFill>
                  <a:srgbClr val="888888"/>
                </a:solidFill>
                <a:latin typeface="Lexend"/>
                <a:ea typeface="Lexend"/>
                <a:cs typeface="Lexend"/>
                <a:sym typeface="Lexend"/>
              </a:rPr>
              <a:t>LUDIA = IA + DUA  ·  Congreso DUA 2026  ·  Beth Stark &amp; Jérémie Rostan</a:t>
            </a:r>
            <a:endParaRPr/>
          </a:p>
        </p:txBody>
      </p:sp>
      <p:sp>
        <p:nvSpPr>
          <p:cNvPr id="258" name="Google Shape;258;p26"/>
          <p:cNvSpPr/>
          <p:nvPr/>
        </p:nvSpPr>
        <p:spPr>
          <a:xfrm>
            <a:off x="6949440" y="2697480"/>
            <a:ext cx="9509760" cy="5212080"/>
          </a:xfrm>
          <a:prstGeom prst="rect">
            <a:avLst/>
          </a:prstGeom>
          <a:solidFill>
            <a:srgbClr val="FFFFFF"/>
          </a:solidFill>
          <a:ln cap="flat" cmpd="sng" w="31750">
            <a:solidFill>
              <a:srgbClr val="6F5094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274300" lIns="548625" spcFirstLastPara="1" rIns="548625" wrap="square" tIns="2743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>
                <a:solidFill>
                  <a:srgbClr val="333333"/>
                </a:solidFill>
                <a:latin typeface="Lexend"/>
                <a:ea typeface="Lexend"/>
                <a:cs typeface="Lexend"/>
                <a:sym typeface="Lexend"/>
              </a:rPr>
              <a:t>¿Qué respondería otra inteligencia artificial a:</a:t>
            </a:r>
            <a:endParaRPr/>
          </a:p>
          <a:p>
            <a:pPr indent="0" lvl="0" marL="0" marR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b="1" i="0" lang="en-US" sz="3200">
                <a:solidFill>
                  <a:srgbClr val="44523A"/>
                </a:solidFill>
                <a:latin typeface="Lexend"/>
                <a:ea typeface="Lexend"/>
                <a:cs typeface="Lexend"/>
                <a:sym typeface="Lexend"/>
              </a:rPr>
              <a:t>«Tengo un estudiante con autismo»?</a:t>
            </a:r>
            <a:endParaRPr/>
          </a:p>
          <a:p>
            <a:pPr indent="0" lvl="0" marL="0" marR="0" rtl="0" algn="ctr">
              <a:spcBef>
                <a:spcPts val="1400"/>
              </a:spcBef>
              <a:spcAft>
                <a:spcPts val="0"/>
              </a:spcAft>
              <a:buNone/>
            </a:pPr>
            <a:r>
              <a:rPr b="0" i="1" lang="en-US" sz="2100">
                <a:solidFill>
                  <a:srgbClr val="666666"/>
                </a:solidFill>
                <a:latin typeface="Lexend"/>
                <a:ea typeface="Lexend"/>
                <a:cs typeface="Lexend"/>
                <a:sym typeface="Lexend"/>
              </a:rPr>
              <a:t>Piénsalo en silencio.</a:t>
            </a:r>
            <a:endParaRPr/>
          </a:p>
        </p:txBody>
      </p:sp>
      <p:sp>
        <p:nvSpPr>
          <p:cNvPr id="259" name="Google Shape;259;p26"/>
          <p:cNvSpPr txBox="1"/>
          <p:nvPr/>
        </p:nvSpPr>
        <p:spPr>
          <a:xfrm>
            <a:off x="16459200" y="9418320"/>
            <a:ext cx="1188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>
                <a:solidFill>
                  <a:srgbClr val="888888"/>
                </a:solidFill>
                <a:latin typeface="Lexend"/>
                <a:ea typeface="Lexend"/>
                <a:cs typeface="Lexend"/>
                <a:sym typeface="Lexend"/>
              </a:rPr>
              <a:t>14</a:t>
            </a:r>
            <a:endParaRPr/>
          </a:p>
        </p:txBody>
      </p:sp>
      <p:pic>
        <p:nvPicPr>
          <p:cNvPr descr="image168.png" id="260" name="Google Shape;260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80160" y="3186460"/>
            <a:ext cx="5120640" cy="4234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7"/>
          <p:cNvSpPr txBox="1"/>
          <p:nvPr>
            <p:ph type="title"/>
          </p:nvPr>
        </p:nvSpPr>
        <p:spPr>
          <a:xfrm>
            <a:off x="2743200" y="457200"/>
            <a:ext cx="12161520" cy="1737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3F67"/>
              </a:buClr>
              <a:buSzPts val="4400"/>
              <a:buFont typeface="Lexend Deca"/>
              <a:buNone/>
            </a:pPr>
            <a:r>
              <a:rPr b="0" i="0" lang="en-US" sz="4400" cap="none">
                <a:solidFill>
                  <a:srgbClr val="003F67"/>
                </a:solidFill>
                <a:latin typeface="Lexend Deca"/>
                <a:ea typeface="Lexend Deca"/>
                <a:cs typeface="Lexend Deca"/>
                <a:sym typeface="Lexend Deca"/>
              </a:rPr>
              <a:t>COMPARA: LA MISMA PREGUNTA, DOS HERRAMIENTAS</a:t>
            </a:r>
            <a:endParaRPr/>
          </a:p>
        </p:txBody>
      </p:sp>
      <p:pic>
        <p:nvPicPr>
          <p:cNvPr descr="Marco decorativo de líneas punteadas de colores" id="266" name="Google Shape;266;p27" title="Marco decorativo de líneas punteadas de colores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15174" y="-323745"/>
            <a:ext cx="18910469" cy="109263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scota de LUDIA" id="267" name="Google Shape;267;p27" title="Mascota de LUDIA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2920" y="411480"/>
            <a:ext cx="1280160" cy="12801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 del Congreso DUA 2026 con Inteligencia Artificial" id="268" name="Google Shape;268;p27" title="Logo del Congreso DUA 2026 con Inteligencia Artificial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032736" y="475488"/>
            <a:ext cx="2633472" cy="621251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27"/>
          <p:cNvSpPr txBox="1"/>
          <p:nvPr/>
        </p:nvSpPr>
        <p:spPr>
          <a:xfrm>
            <a:off x="365760" y="9710928"/>
            <a:ext cx="1755648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>
                <a:solidFill>
                  <a:srgbClr val="888888"/>
                </a:solidFill>
                <a:latin typeface="Lexend"/>
                <a:ea typeface="Lexend"/>
                <a:cs typeface="Lexend"/>
                <a:sym typeface="Lexend"/>
              </a:rPr>
              <a:t>LUDIA = IA + DUA  ·  Congreso DUA 2026  ·  Beth Stark &amp; Jérémie Rostan</a:t>
            </a:r>
            <a:endParaRPr/>
          </a:p>
        </p:txBody>
      </p:sp>
      <p:sp>
        <p:nvSpPr>
          <p:cNvPr id="270" name="Google Shape;270;p27"/>
          <p:cNvSpPr/>
          <p:nvPr/>
        </p:nvSpPr>
        <p:spPr>
          <a:xfrm>
            <a:off x="1280160" y="2697480"/>
            <a:ext cx="10607040" cy="5212080"/>
          </a:xfrm>
          <a:prstGeom prst="rect">
            <a:avLst/>
          </a:prstGeom>
          <a:solidFill>
            <a:srgbClr val="FFFFFF"/>
          </a:solidFill>
          <a:ln cap="flat" cmpd="sng" w="31750">
            <a:solidFill>
              <a:srgbClr val="037DB8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274300" lIns="548625" spcFirstLastPara="1" rIns="548625" wrap="square" tIns="2743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>
                <a:solidFill>
                  <a:srgbClr val="333333"/>
                </a:solidFill>
                <a:latin typeface="Lexend"/>
                <a:ea typeface="Lexend"/>
                <a:cs typeface="Lexend"/>
                <a:sym typeface="Lexend"/>
              </a:rPr>
              <a:t>Abre LUDIA y otra herramienta de IA.</a:t>
            </a:r>
            <a:endParaRPr/>
          </a:p>
          <a:p>
            <a:pPr indent="0" lvl="0" marL="0" marR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0" i="0" lang="en-US" sz="2700">
                <a:solidFill>
                  <a:srgbClr val="333333"/>
                </a:solidFill>
                <a:latin typeface="Lexend"/>
                <a:ea typeface="Lexend"/>
                <a:cs typeface="Lexend"/>
                <a:sym typeface="Lexend"/>
              </a:rPr>
              <a:t>Haz exactamente la misma pregunta.</a:t>
            </a:r>
            <a:endParaRPr/>
          </a:p>
          <a:p>
            <a:pPr indent="0" lvl="0" marL="0" marR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i="0" lang="en-US" sz="2700">
                <a:solidFill>
                  <a:srgbClr val="44523A"/>
                </a:solidFill>
                <a:latin typeface="Lexend"/>
                <a:ea typeface="Lexend"/>
                <a:cs typeface="Lexend"/>
                <a:sym typeface="Lexend"/>
              </a:rPr>
              <a:t>Observa la diferencia.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i="1" lang="en-US" sz="2100">
                <a:solidFill>
                  <a:srgbClr val="666666"/>
                </a:solidFill>
                <a:latin typeface="Lexend"/>
                <a:ea typeface="Lexend"/>
                <a:cs typeface="Lexend"/>
                <a:sym typeface="Lexend"/>
              </a:rPr>
              <a:t>Tómate un momento para abrirlo y probarlo.</a:t>
            </a:r>
            <a:endParaRPr/>
          </a:p>
        </p:txBody>
      </p:sp>
      <p:pic>
        <p:nvPicPr>
          <p:cNvPr descr="Código QR a bit.ly/LUDIA4ALL" id="271" name="Google Shape;271;p27" title="Código QR a bit.ly/LUDIA4ALL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435840" y="3291840"/>
            <a:ext cx="4023360" cy="402336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27"/>
          <p:cNvSpPr txBox="1"/>
          <p:nvPr/>
        </p:nvSpPr>
        <p:spPr>
          <a:xfrm>
            <a:off x="12435840" y="7406640"/>
            <a:ext cx="402336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>
                <a:solidFill>
                  <a:srgbClr val="2E86B8"/>
                </a:solidFill>
                <a:latin typeface="Lexend"/>
                <a:ea typeface="Lexend"/>
                <a:cs typeface="Lexend"/>
                <a:sym typeface="Lexend"/>
              </a:rPr>
              <a:t>bit.ly/LUDIA4ALL</a:t>
            </a:r>
            <a:endParaRPr/>
          </a:p>
        </p:txBody>
      </p:sp>
      <p:sp>
        <p:nvSpPr>
          <p:cNvPr id="273" name="Google Shape;273;p27"/>
          <p:cNvSpPr txBox="1"/>
          <p:nvPr/>
        </p:nvSpPr>
        <p:spPr>
          <a:xfrm>
            <a:off x="16459200" y="9418320"/>
            <a:ext cx="1188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>
                <a:solidFill>
                  <a:srgbClr val="888888"/>
                </a:solidFill>
                <a:latin typeface="Lexend"/>
                <a:ea typeface="Lexend"/>
                <a:cs typeface="Lexend"/>
                <a:sym typeface="Lexend"/>
              </a:rPr>
              <a:t>15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8"/>
          <p:cNvSpPr txBox="1"/>
          <p:nvPr>
            <p:ph type="title"/>
          </p:nvPr>
        </p:nvSpPr>
        <p:spPr>
          <a:xfrm>
            <a:off x="2743200" y="457200"/>
            <a:ext cx="12161520" cy="1737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3F67"/>
              </a:buClr>
              <a:buSzPts val="4400"/>
              <a:buFont typeface="Lexend Deca"/>
              <a:buNone/>
            </a:pPr>
            <a:r>
              <a:rPr b="0" i="0" lang="en-US" sz="4400" cap="none">
                <a:solidFill>
                  <a:srgbClr val="003F67"/>
                </a:solidFill>
                <a:latin typeface="Lexend Deca"/>
                <a:ea typeface="Lexend Deca"/>
                <a:cs typeface="Lexend Deca"/>
                <a:sym typeface="Lexend Deca"/>
              </a:rPr>
              <a:t>¿QUÉ OBSERVAR? LA ETIQUETA O EL ESTUDIANTE</a:t>
            </a:r>
            <a:endParaRPr/>
          </a:p>
        </p:txBody>
      </p:sp>
      <p:pic>
        <p:nvPicPr>
          <p:cNvPr descr="Marco decorativo de líneas punteadas de colores" id="279" name="Google Shape;279;p28" title="Marco decorativo de líneas punteadas de colores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15174" y="-323745"/>
            <a:ext cx="18910469" cy="109263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scota de LUDIA" id="280" name="Google Shape;280;p28" title="Mascota de LUDIA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2920" y="411480"/>
            <a:ext cx="1280160" cy="12801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 del Congreso DUA 2026 con Inteligencia Artificial" id="281" name="Google Shape;281;p28" title="Logo del Congreso DUA 2026 con Inteligencia Artificial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032736" y="475488"/>
            <a:ext cx="2633472" cy="621251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28"/>
          <p:cNvSpPr txBox="1"/>
          <p:nvPr/>
        </p:nvSpPr>
        <p:spPr>
          <a:xfrm>
            <a:off x="365760" y="9710928"/>
            <a:ext cx="1755648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>
                <a:solidFill>
                  <a:srgbClr val="888888"/>
                </a:solidFill>
                <a:latin typeface="Lexend"/>
                <a:ea typeface="Lexend"/>
                <a:cs typeface="Lexend"/>
                <a:sym typeface="Lexend"/>
              </a:rPr>
              <a:t>LUDIA = IA + DUA  ·  Congreso DUA 2026  ·  Beth Stark &amp; Jérémie Rostan</a:t>
            </a:r>
            <a:endParaRPr/>
          </a:p>
        </p:txBody>
      </p:sp>
      <p:sp>
        <p:nvSpPr>
          <p:cNvPr id="283" name="Google Shape;283;p28"/>
          <p:cNvSpPr/>
          <p:nvPr/>
        </p:nvSpPr>
        <p:spPr>
          <a:xfrm>
            <a:off x="1280160" y="2697480"/>
            <a:ext cx="9509760" cy="5212080"/>
          </a:xfrm>
          <a:prstGeom prst="rect">
            <a:avLst/>
          </a:prstGeom>
          <a:solidFill>
            <a:srgbClr val="FFFFFF"/>
          </a:solidFill>
          <a:ln cap="flat" cmpd="sng" w="31750">
            <a:solidFill>
              <a:srgbClr val="078743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274300" lIns="548625" spcFirstLastPara="1" rIns="548625" wrap="square" tIns="2743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00">
                <a:solidFill>
                  <a:srgbClr val="333333"/>
                </a:solidFill>
                <a:latin typeface="Lexend"/>
                <a:ea typeface="Lexend"/>
                <a:cs typeface="Lexend"/>
                <a:sym typeface="Lexend"/>
              </a:rPr>
              <a:t>¿Supone a partir de la etiqueta, o pregunta por las fortalezas y los intereses del estudiante?</a:t>
            </a:r>
            <a:endParaRPr/>
          </a:p>
          <a:p>
            <a:pPr indent="0" lvl="0" marL="0" marR="0" rtl="0" algn="ctr">
              <a:spcBef>
                <a:spcPts val="1400"/>
              </a:spcBef>
              <a:spcAft>
                <a:spcPts val="0"/>
              </a:spcAft>
              <a:buNone/>
            </a:pPr>
            <a:r>
              <a:rPr b="1" i="0" lang="en-US" sz="2200">
                <a:solidFill>
                  <a:srgbClr val="44523A"/>
                </a:solidFill>
                <a:latin typeface="Lexend"/>
                <a:ea typeface="Lexend"/>
                <a:cs typeface="Lexend"/>
                <a:sym typeface="Lexend"/>
              </a:rPr>
              <a:t>Las siete lentes, mañana en el taller.</a:t>
            </a:r>
            <a:endParaRPr/>
          </a:p>
        </p:txBody>
      </p:sp>
      <p:sp>
        <p:nvSpPr>
          <p:cNvPr id="284" name="Google Shape;284;p28"/>
          <p:cNvSpPr txBox="1"/>
          <p:nvPr/>
        </p:nvSpPr>
        <p:spPr>
          <a:xfrm>
            <a:off x="16459200" y="9418320"/>
            <a:ext cx="1188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>
                <a:solidFill>
                  <a:srgbClr val="888888"/>
                </a:solidFill>
                <a:latin typeface="Lexend"/>
                <a:ea typeface="Lexend"/>
                <a:cs typeface="Lexend"/>
                <a:sym typeface="Lexend"/>
              </a:rPr>
              <a:t>16</a:t>
            </a:r>
            <a:endParaRPr/>
          </a:p>
        </p:txBody>
      </p:sp>
      <p:pic>
        <p:nvPicPr>
          <p:cNvPr descr="image83.png" id="285" name="Google Shape;285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072838" y="2697480"/>
            <a:ext cx="3652083" cy="5212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9"/>
          <p:cNvSpPr txBox="1"/>
          <p:nvPr>
            <p:ph type="title"/>
          </p:nvPr>
        </p:nvSpPr>
        <p:spPr>
          <a:xfrm>
            <a:off x="2743200" y="457200"/>
            <a:ext cx="12161520" cy="1737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3F67"/>
              </a:buClr>
              <a:buSzPts val="4400"/>
              <a:buFont typeface="Lexend Deca"/>
              <a:buNone/>
            </a:pPr>
            <a:r>
              <a:rPr b="0" i="0" lang="en-US" sz="4400" cap="none">
                <a:solidFill>
                  <a:srgbClr val="003F67"/>
                </a:solidFill>
                <a:latin typeface="Lexend Deca"/>
                <a:ea typeface="Lexend Deca"/>
                <a:cs typeface="Lexend Deca"/>
                <a:sym typeface="Lexend Deca"/>
              </a:rPr>
              <a:t>EL LANZAMIENTO HISTÓRICO</a:t>
            </a:r>
            <a:endParaRPr/>
          </a:p>
        </p:txBody>
      </p:sp>
      <p:pic>
        <p:nvPicPr>
          <p:cNvPr descr="Marco decorativo de líneas punteadas de colores" id="291" name="Google Shape;291;p29" title="Marco decorativo de líneas punteadas de colores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15174" y="-323745"/>
            <a:ext cx="18910469" cy="109263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scota de LUDIA" id="292" name="Google Shape;292;p29" title="Mascota de LUDIA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2920" y="411480"/>
            <a:ext cx="1280160" cy="12801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 del Congreso DUA 2026 con Inteligencia Artificial" id="293" name="Google Shape;293;p29" title="Logo del Congreso DUA 2026 con Inteligencia Artificial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032736" y="475488"/>
            <a:ext cx="2633472" cy="621251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29"/>
          <p:cNvSpPr txBox="1"/>
          <p:nvPr/>
        </p:nvSpPr>
        <p:spPr>
          <a:xfrm>
            <a:off x="365760" y="9710928"/>
            <a:ext cx="1755648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>
                <a:solidFill>
                  <a:srgbClr val="888888"/>
                </a:solidFill>
                <a:latin typeface="Lexend"/>
                <a:ea typeface="Lexend"/>
                <a:cs typeface="Lexend"/>
                <a:sym typeface="Lexend"/>
              </a:rPr>
              <a:t>LUDIA = IA + DUA  ·  Congreso DUA 2026  ·  Beth Stark &amp; Jérémie Rostan</a:t>
            </a:r>
            <a:endParaRPr/>
          </a:p>
        </p:txBody>
      </p:sp>
      <p:sp>
        <p:nvSpPr>
          <p:cNvPr id="295" name="Google Shape;295;p29"/>
          <p:cNvSpPr/>
          <p:nvPr/>
        </p:nvSpPr>
        <p:spPr>
          <a:xfrm>
            <a:off x="6949440" y="2697480"/>
            <a:ext cx="9509760" cy="5212080"/>
          </a:xfrm>
          <a:prstGeom prst="rect">
            <a:avLst/>
          </a:prstGeom>
          <a:solidFill>
            <a:srgbClr val="FFFFFF"/>
          </a:solidFill>
          <a:ln cap="flat" cmpd="sng" w="31750">
            <a:solidFill>
              <a:srgbClr val="6F5094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274300" lIns="548625" spcFirstLastPara="1" rIns="548625" wrap="square" tIns="2743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>
                <a:solidFill>
                  <a:srgbClr val="333333"/>
                </a:solidFill>
                <a:latin typeface="Lexend"/>
                <a:ea typeface="Lexend"/>
                <a:cs typeface="Lexend"/>
                <a:sym typeface="Lexend"/>
              </a:rPr>
              <a:t>El lanzamiento de LUDIA, aquí, en el último Congreso DUA en México.</a:t>
            </a:r>
            <a:endParaRPr/>
          </a:p>
          <a:p>
            <a:pPr indent="0" lvl="0" marL="0" marR="0" rtl="0" algn="ctr">
              <a:spcBef>
                <a:spcPts val="1400"/>
              </a:spcBef>
              <a:spcAft>
                <a:spcPts val="0"/>
              </a:spcAft>
              <a:buNone/>
            </a:pPr>
            <a:r>
              <a:rPr b="0" i="0" lang="en-US" sz="2500">
                <a:solidFill>
                  <a:srgbClr val="333333"/>
                </a:solidFill>
                <a:latin typeface="Lexend"/>
                <a:ea typeface="Lexend"/>
                <a:cs typeface="Lexend"/>
                <a:sym typeface="Lexend"/>
              </a:rPr>
              <a:t>Comunidad beta · versión en lenguaje sencillo · versión de bajo ancho de banda.</a:t>
            </a:r>
            <a:endParaRPr/>
          </a:p>
        </p:txBody>
      </p:sp>
      <p:sp>
        <p:nvSpPr>
          <p:cNvPr id="296" name="Google Shape;296;p29"/>
          <p:cNvSpPr txBox="1"/>
          <p:nvPr/>
        </p:nvSpPr>
        <p:spPr>
          <a:xfrm>
            <a:off x="16459200" y="9418320"/>
            <a:ext cx="1188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>
                <a:solidFill>
                  <a:srgbClr val="888888"/>
                </a:solidFill>
                <a:latin typeface="Lexend"/>
                <a:ea typeface="Lexend"/>
                <a:cs typeface="Lexend"/>
                <a:sym typeface="Lexend"/>
              </a:rPr>
              <a:t>17</a:t>
            </a:r>
            <a:endParaRPr/>
          </a:p>
        </p:txBody>
      </p:sp>
      <p:pic>
        <p:nvPicPr>
          <p:cNvPr descr="image124.png" id="297" name="Google Shape;297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142542" y="2697480"/>
            <a:ext cx="3395876" cy="5212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0"/>
          <p:cNvSpPr txBox="1"/>
          <p:nvPr>
            <p:ph type="title"/>
          </p:nvPr>
        </p:nvSpPr>
        <p:spPr>
          <a:xfrm>
            <a:off x="2743200" y="457200"/>
            <a:ext cx="12161520" cy="1737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3F67"/>
              </a:buClr>
              <a:buSzPts val="4400"/>
              <a:buFont typeface="Lexend Deca"/>
              <a:buNone/>
            </a:pPr>
            <a:r>
              <a:rPr b="0" i="0" lang="en-US" sz="4400" cap="none">
                <a:solidFill>
                  <a:srgbClr val="003F67"/>
                </a:solidFill>
                <a:latin typeface="Lexend Deca"/>
                <a:ea typeface="Lexend Deca"/>
                <a:cs typeface="Lexend Deca"/>
                <a:sym typeface="Lexend Deca"/>
              </a:rPr>
              <a:t>CIERRE</a:t>
            </a:r>
            <a:endParaRPr/>
          </a:p>
        </p:txBody>
      </p:sp>
      <p:pic>
        <p:nvPicPr>
          <p:cNvPr descr="Marco decorativo de líneas punteadas de colores" id="303" name="Google Shape;303;p30" title="Marco decorativo de líneas punteadas de colores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15174" y="-323745"/>
            <a:ext cx="18910469" cy="109263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scota de LUDIA" id="304" name="Google Shape;304;p30" title="Mascota de LUDIA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2920" y="411480"/>
            <a:ext cx="1280160" cy="12801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 del Congreso DUA 2026 con Inteligencia Artificial" id="305" name="Google Shape;305;p30" title="Logo del Congreso DUA 2026 con Inteligencia Artificial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032736" y="475488"/>
            <a:ext cx="2633472" cy="621251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30"/>
          <p:cNvSpPr txBox="1"/>
          <p:nvPr/>
        </p:nvSpPr>
        <p:spPr>
          <a:xfrm>
            <a:off x="365760" y="9710928"/>
            <a:ext cx="1755648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>
                <a:solidFill>
                  <a:srgbClr val="888888"/>
                </a:solidFill>
                <a:latin typeface="Lexend"/>
                <a:ea typeface="Lexend"/>
                <a:cs typeface="Lexend"/>
                <a:sym typeface="Lexend"/>
              </a:rPr>
              <a:t>LUDIA = IA + DUA  ·  Congreso DUA 2026  ·  Beth Stark &amp; Jérémie Rostan</a:t>
            </a:r>
            <a:endParaRPr/>
          </a:p>
        </p:txBody>
      </p:sp>
      <p:sp>
        <p:nvSpPr>
          <p:cNvPr id="307" name="Google Shape;307;p30"/>
          <p:cNvSpPr/>
          <p:nvPr/>
        </p:nvSpPr>
        <p:spPr>
          <a:xfrm>
            <a:off x="1280160" y="2697480"/>
            <a:ext cx="10789920" cy="5212080"/>
          </a:xfrm>
          <a:prstGeom prst="rect">
            <a:avLst/>
          </a:prstGeom>
          <a:solidFill>
            <a:srgbClr val="FFFFFF"/>
          </a:solidFill>
          <a:ln cap="flat" cmpd="sng" w="31750">
            <a:solidFill>
              <a:srgbClr val="037DB8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274300" lIns="548625" spcFirstLastPara="1" rIns="548625" wrap="square" tIns="2743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>
                <a:solidFill>
                  <a:srgbClr val="003F67"/>
                </a:solidFill>
                <a:latin typeface="Lexend"/>
                <a:ea typeface="Lexend"/>
                <a:cs typeface="Lexend"/>
                <a:sym typeface="Lexend"/>
              </a:rPr>
              <a:t>Acceso universal al Diseño Universal para el Aprendizaje.</a:t>
            </a:r>
            <a:endParaRPr/>
          </a:p>
          <a:p>
            <a:pPr indent="0" lvl="0" marL="0" marR="0" rtl="0" algn="ctr">
              <a:spcBef>
                <a:spcPts val="1400"/>
              </a:spcBef>
              <a:spcAft>
                <a:spcPts val="0"/>
              </a:spcAft>
              <a:buNone/>
            </a:pPr>
            <a:r>
              <a:rPr b="0" i="1" lang="en-US" sz="2400">
                <a:solidFill>
                  <a:srgbClr val="44523A"/>
                </a:solidFill>
                <a:latin typeface="Lexend"/>
                <a:ea typeface="Lexend"/>
                <a:cs typeface="Lexend"/>
                <a:sym typeface="Lexend"/>
              </a:rPr>
              <a:t>Con las herramientas adecuadas, cada docente puede reducir una barrera.</a:t>
            </a:r>
            <a:endParaRPr/>
          </a:p>
          <a:p>
            <a:pPr indent="0" lvl="0" marL="0" marR="0" rtl="0" algn="ctr">
              <a:spcBef>
                <a:spcPts val="1400"/>
              </a:spcBef>
              <a:spcAft>
                <a:spcPts val="0"/>
              </a:spcAft>
              <a:buNone/>
            </a:pPr>
            <a:r>
              <a:rPr b="0" i="0" lang="en-US" sz="2100">
                <a:solidFill>
                  <a:srgbClr val="666666"/>
                </a:solidFill>
                <a:latin typeface="Lexend"/>
                <a:ea typeface="Lexend"/>
                <a:cs typeface="Lexend"/>
                <a:sym typeface="Lexend"/>
              </a:rPr>
              <a:t>La barrera no está en quien aprende, está en el diseño.</a:t>
            </a:r>
            <a:endParaRPr/>
          </a:p>
          <a:p>
            <a:pPr indent="0" lvl="0" marL="0" marR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i="0" lang="en-US" sz="3300">
                <a:solidFill>
                  <a:srgbClr val="003F67"/>
                </a:solidFill>
                <a:latin typeface="Lexend"/>
                <a:ea typeface="Lexend"/>
                <a:cs typeface="Lexend"/>
                <a:sym typeface="Lexend"/>
              </a:rPr>
              <a:t>¡Gracias!</a:t>
            </a:r>
            <a:endParaRPr/>
          </a:p>
        </p:txBody>
      </p:sp>
      <p:sp>
        <p:nvSpPr>
          <p:cNvPr id="308" name="Google Shape;308;p30"/>
          <p:cNvSpPr txBox="1"/>
          <p:nvPr/>
        </p:nvSpPr>
        <p:spPr>
          <a:xfrm>
            <a:off x="16459200" y="9418320"/>
            <a:ext cx="1188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>
                <a:solidFill>
                  <a:srgbClr val="888888"/>
                </a:solidFill>
                <a:latin typeface="Lexend"/>
                <a:ea typeface="Lexend"/>
                <a:cs typeface="Lexend"/>
                <a:sym typeface="Lexend"/>
              </a:rPr>
              <a:t>18</a:t>
            </a:r>
            <a:endParaRPr/>
          </a:p>
        </p:txBody>
      </p:sp>
      <p:pic>
        <p:nvPicPr>
          <p:cNvPr descr="image.png" id="309" name="Google Shape;309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618720" y="3383280"/>
            <a:ext cx="3840480" cy="384048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30"/>
          <p:cNvSpPr txBox="1"/>
          <p:nvPr/>
        </p:nvSpPr>
        <p:spPr>
          <a:xfrm>
            <a:off x="12618720" y="7315200"/>
            <a:ext cx="3840480" cy="548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3F67"/>
                </a:solidFill>
                <a:latin typeface="Lexend"/>
                <a:ea typeface="Lexend"/>
                <a:cs typeface="Lexend"/>
                <a:sym typeface="Lexend"/>
              </a:rPr>
              <a:t>Pruébalo  ·  bit.ly/LUDIA4ALL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1"/>
          <p:cNvSpPr txBox="1"/>
          <p:nvPr>
            <p:ph type="title"/>
          </p:nvPr>
        </p:nvSpPr>
        <p:spPr>
          <a:xfrm>
            <a:off x="2743200" y="457200"/>
            <a:ext cx="12161520" cy="1737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3F67"/>
              </a:buClr>
              <a:buSzPts val="4400"/>
              <a:buFont typeface="Lexend Deca"/>
              <a:buNone/>
            </a:pPr>
            <a:r>
              <a:rPr b="0" i="0" lang="en-US" sz="4400" cap="none">
                <a:solidFill>
                  <a:srgbClr val="003F67"/>
                </a:solidFill>
                <a:latin typeface="Lexend Deca"/>
                <a:ea typeface="Lexend Deca"/>
                <a:cs typeface="Lexend Deca"/>
                <a:sym typeface="Lexend Deca"/>
              </a:rPr>
              <a:t>FUENTES</a:t>
            </a:r>
            <a:endParaRPr/>
          </a:p>
        </p:txBody>
      </p:sp>
      <p:pic>
        <p:nvPicPr>
          <p:cNvPr descr="Marco decorativo de líneas punteadas de colores" id="316" name="Google Shape;316;p31" title="Marco decorativo de líneas punteadas de colores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15174" y="-323745"/>
            <a:ext cx="18910469" cy="109263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scota de LUDIA" id="317" name="Google Shape;317;p31" title="Mascota de LUDIA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2920" y="411480"/>
            <a:ext cx="1280160" cy="12801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 del Congreso DUA 2026 con Inteligencia Artificial" id="318" name="Google Shape;318;p31" title="Logo del Congreso DUA 2026 con Inteligencia Artificial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032736" y="475488"/>
            <a:ext cx="2633472" cy="621251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31"/>
          <p:cNvSpPr txBox="1"/>
          <p:nvPr/>
        </p:nvSpPr>
        <p:spPr>
          <a:xfrm>
            <a:off x="365760" y="9710928"/>
            <a:ext cx="1755648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>
                <a:solidFill>
                  <a:srgbClr val="888888"/>
                </a:solidFill>
                <a:latin typeface="Lexend"/>
                <a:ea typeface="Lexend"/>
                <a:cs typeface="Lexend"/>
                <a:sym typeface="Lexend"/>
              </a:rPr>
              <a:t>LUDIA = IA + DUA  ·  Congreso DUA 2026  ·  Beth Stark &amp; Jérémie Rostan</a:t>
            </a:r>
            <a:endParaRPr/>
          </a:p>
        </p:txBody>
      </p:sp>
      <p:sp>
        <p:nvSpPr>
          <p:cNvPr id="320" name="Google Shape;320;p31"/>
          <p:cNvSpPr/>
          <p:nvPr/>
        </p:nvSpPr>
        <p:spPr>
          <a:xfrm>
            <a:off x="1828800" y="2438400"/>
            <a:ext cx="14630400" cy="6766560"/>
          </a:xfrm>
          <a:prstGeom prst="rect">
            <a:avLst/>
          </a:prstGeom>
          <a:solidFill>
            <a:srgbClr val="FFFFFF"/>
          </a:solidFill>
          <a:ln cap="flat" cmpd="sng" w="31750">
            <a:solidFill>
              <a:srgbClr val="078743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274300" lIns="548625" spcFirstLastPara="1" rIns="548625" wrap="square" tIns="36575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>
                <a:solidFill>
                  <a:srgbClr val="003F67"/>
                </a:solidFill>
                <a:latin typeface="Lexend"/>
                <a:ea typeface="Lexend"/>
                <a:cs typeface="Lexend"/>
                <a:sym typeface="Lexend"/>
              </a:rPr>
              <a:t>CAST (2024). </a:t>
            </a:r>
            <a:r>
              <a:rPr b="0" i="0" lang="en-US" sz="1400">
                <a:solidFill>
                  <a:srgbClr val="333333"/>
                </a:solidFill>
                <a:latin typeface="Lexend"/>
                <a:ea typeface="Lexend"/>
                <a:cs typeface="Lexend"/>
                <a:sym typeface="Lexend"/>
              </a:rPr>
              <a:t>Pautas del Diseño Universal para el Aprendizaje, versión 3.0.</a:t>
            </a:r>
            <a:endParaRPr/>
          </a:p>
          <a:p>
            <a:pPr indent="-457200" lvl="0" marL="457200" marR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b="1" i="0" lang="en-US" sz="1400">
                <a:solidFill>
                  <a:srgbClr val="003F67"/>
                </a:solidFill>
                <a:latin typeface="Lexend"/>
                <a:ea typeface="Lexend"/>
                <a:cs typeface="Lexend"/>
                <a:sym typeface="Lexend"/>
              </a:rPr>
              <a:t>Cámara de Diputados (2019). </a:t>
            </a:r>
            <a:r>
              <a:rPr b="0" i="0" lang="en-US" sz="1400">
                <a:solidFill>
                  <a:srgbClr val="333333"/>
                </a:solidFill>
                <a:latin typeface="Lexend"/>
                <a:ea typeface="Lexend"/>
                <a:cs typeface="Lexend"/>
                <a:sym typeface="Lexend"/>
              </a:rPr>
              <a:t>Ley General de Educación. México: SEP.</a:t>
            </a:r>
            <a:endParaRPr/>
          </a:p>
          <a:p>
            <a:pPr indent="-457200" lvl="0" marL="457200" marR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b="1" i="0" lang="en-US" sz="1400">
                <a:solidFill>
                  <a:srgbClr val="003F67"/>
                </a:solidFill>
                <a:latin typeface="Lexend"/>
                <a:ea typeface="Lexend"/>
                <a:cs typeface="Lexend"/>
                <a:sym typeface="Lexend"/>
              </a:rPr>
              <a:t>OCDE (2025). </a:t>
            </a:r>
            <a:r>
              <a:rPr b="0" i="0" lang="en-US" sz="1400">
                <a:solidFill>
                  <a:srgbClr val="333333"/>
                </a:solidFill>
                <a:latin typeface="Lexend"/>
                <a:ea typeface="Lexend"/>
                <a:cs typeface="Lexend"/>
                <a:sym typeface="Lexend"/>
              </a:rPr>
              <a:t>Resultados de TALIS 2024: encuesta internacional sobre enseñanza y aprendizaje.</a:t>
            </a:r>
            <a:endParaRPr/>
          </a:p>
          <a:p>
            <a:pPr indent="-457200" lvl="0" marL="457200" marR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b="1" i="0" lang="en-US" sz="1400">
                <a:solidFill>
                  <a:srgbClr val="003F67"/>
                </a:solidFill>
                <a:latin typeface="Lexend"/>
                <a:ea typeface="Lexend"/>
                <a:cs typeface="Lexend"/>
                <a:sym typeface="Lexend"/>
              </a:rPr>
              <a:t>OCDE (2024). </a:t>
            </a:r>
            <a:r>
              <a:rPr b="0" i="0" lang="en-US" sz="1400">
                <a:solidFill>
                  <a:srgbClr val="333333"/>
                </a:solidFill>
                <a:latin typeface="Lexend"/>
                <a:ea typeface="Lexend"/>
                <a:cs typeface="Lexend"/>
                <a:sym typeface="Lexend"/>
              </a:rPr>
              <a:t>The potential impact of artificial intelligence on equity and inclusion in education. OECD Education Working Paper.</a:t>
            </a:r>
            <a:endParaRPr/>
          </a:p>
          <a:p>
            <a:pPr indent="-457200" lvl="0" marL="457200" marR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b="1" i="0" lang="en-US" sz="1400">
                <a:solidFill>
                  <a:srgbClr val="003F67"/>
                </a:solidFill>
                <a:latin typeface="Lexend"/>
                <a:ea typeface="Lexend"/>
                <a:cs typeface="Lexend"/>
                <a:sym typeface="Lexend"/>
              </a:rPr>
              <a:t>UNESCO (2020). </a:t>
            </a:r>
            <a:r>
              <a:rPr b="0" i="0" lang="en-US" sz="1400">
                <a:solidFill>
                  <a:srgbClr val="333333"/>
                </a:solidFill>
                <a:latin typeface="Lexend"/>
                <a:ea typeface="Lexend"/>
                <a:cs typeface="Lexend"/>
                <a:sym typeface="Lexend"/>
              </a:rPr>
              <a:t>Informe de Seguimiento de la Educación en el Mundo 2020: Inclusión y educación.</a:t>
            </a:r>
            <a:endParaRPr/>
          </a:p>
          <a:p>
            <a:pPr indent="-457200" lvl="0" marL="457200" marR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b="1" i="0" lang="en-US" sz="1400">
                <a:solidFill>
                  <a:srgbClr val="003F67"/>
                </a:solidFill>
                <a:latin typeface="Lexend"/>
                <a:ea typeface="Lexend"/>
                <a:cs typeface="Lexend"/>
                <a:sym typeface="Lexend"/>
              </a:rPr>
              <a:t>Naciones Unidas (2006). </a:t>
            </a:r>
            <a:r>
              <a:rPr b="0" i="0" lang="en-US" sz="1400">
                <a:solidFill>
                  <a:srgbClr val="333333"/>
                </a:solidFill>
                <a:latin typeface="Lexend"/>
                <a:ea typeface="Lexend"/>
                <a:cs typeface="Lexend"/>
                <a:sym typeface="Lexend"/>
              </a:rPr>
              <a:t>Convención sobre los Derechos de las Personas con Discapacidad, Artículo 24.</a:t>
            </a:r>
            <a:endParaRPr/>
          </a:p>
          <a:p>
            <a:pPr indent="-457200" lvl="0" marL="457200" marR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b="1" i="0" lang="en-US" sz="1400">
                <a:solidFill>
                  <a:srgbClr val="003F67"/>
                </a:solidFill>
                <a:latin typeface="Lexend"/>
                <a:ea typeface="Lexend"/>
                <a:cs typeface="Lexend"/>
                <a:sym typeface="Lexend"/>
              </a:rPr>
              <a:t>Naciones Unidas (2015). </a:t>
            </a:r>
            <a:r>
              <a:rPr b="0" i="0" lang="en-US" sz="1400">
                <a:solidFill>
                  <a:srgbClr val="333333"/>
                </a:solidFill>
                <a:latin typeface="Lexend"/>
                <a:ea typeface="Lexend"/>
                <a:cs typeface="Lexend"/>
                <a:sym typeface="Lexend"/>
              </a:rPr>
              <a:t>Objetivo de Desarrollo Sostenible 4: Educación de calidad.</a:t>
            </a:r>
            <a:endParaRPr/>
          </a:p>
        </p:txBody>
      </p:sp>
      <p:sp>
        <p:nvSpPr>
          <p:cNvPr id="321" name="Google Shape;321;p31"/>
          <p:cNvSpPr txBox="1"/>
          <p:nvPr/>
        </p:nvSpPr>
        <p:spPr>
          <a:xfrm>
            <a:off x="16459200" y="9418320"/>
            <a:ext cx="1188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>
                <a:solidFill>
                  <a:srgbClr val="888888"/>
                </a:solidFill>
                <a:latin typeface="Lexend"/>
                <a:ea typeface="Lexend"/>
                <a:cs typeface="Lexend"/>
                <a:sym typeface="Lexend"/>
              </a:rPr>
              <a:t>19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"/>
          <p:cNvSpPr txBox="1"/>
          <p:nvPr>
            <p:ph type="title"/>
          </p:nvPr>
        </p:nvSpPr>
        <p:spPr>
          <a:xfrm>
            <a:off x="2743200" y="1920240"/>
            <a:ext cx="1216152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3F67"/>
              </a:buClr>
              <a:buSzPts val="5000"/>
              <a:buFont typeface="Lexend Deca"/>
              <a:buNone/>
            </a:pPr>
            <a:r>
              <a:rPr b="0" i="0" lang="en-US" sz="5000" cap="none">
                <a:solidFill>
                  <a:srgbClr val="003F67"/>
                </a:solidFill>
                <a:latin typeface="Lexend Deca"/>
                <a:ea typeface="Lexend Deca"/>
                <a:cs typeface="Lexend Deca"/>
                <a:sym typeface="Lexend Deca"/>
              </a:rPr>
              <a:t>LUDIA = IA + DUA</a:t>
            </a:r>
            <a:endParaRPr/>
          </a:p>
        </p:txBody>
      </p:sp>
      <p:pic>
        <p:nvPicPr>
          <p:cNvPr descr="Marco decorativo de líneas punteadas de colores" id="110" name="Google Shape;110;p14" title="Marco decorativo de líneas punteadas de colores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15174" y="-323745"/>
            <a:ext cx="18910469" cy="109263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scota de LUDIA" id="111" name="Google Shape;111;p14" title="Mascota de LUDIA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2920" y="411480"/>
            <a:ext cx="1280160" cy="12801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 del Congreso DUA 2026 con Inteligencia Artificial" id="112" name="Google Shape;112;p14" title="Logo del Congreso DUA 2026 con Inteligencia Artificial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032736" y="475488"/>
            <a:ext cx="2633472" cy="62125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4"/>
          <p:cNvSpPr txBox="1"/>
          <p:nvPr/>
        </p:nvSpPr>
        <p:spPr>
          <a:xfrm>
            <a:off x="365760" y="9710928"/>
            <a:ext cx="1755648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>
                <a:solidFill>
                  <a:srgbClr val="888888"/>
                </a:solidFill>
                <a:latin typeface="Lexend"/>
                <a:ea typeface="Lexend"/>
                <a:cs typeface="Lexend"/>
                <a:sym typeface="Lexend"/>
              </a:rPr>
              <a:t>LUDIA = IA + DUA  ·  Congreso DUA 2026  ·  Beth Stark &amp; Jérémie Rostan</a:t>
            </a:r>
            <a:endParaRPr/>
          </a:p>
        </p:txBody>
      </p:sp>
      <p:sp>
        <p:nvSpPr>
          <p:cNvPr id="114" name="Google Shape;114;p14"/>
          <p:cNvSpPr txBox="1"/>
          <p:nvPr/>
        </p:nvSpPr>
        <p:spPr>
          <a:xfrm>
            <a:off x="2743200" y="3566160"/>
            <a:ext cx="121615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>
                <a:solidFill>
                  <a:srgbClr val="333333"/>
                </a:solidFill>
                <a:latin typeface="Lexend"/>
                <a:ea typeface="Lexend"/>
                <a:cs typeface="Lexend"/>
                <a:sym typeface="Lexend"/>
              </a:rPr>
              <a:t>Acceso Universal al Diseño Universal para el Aprendizaje</a:t>
            </a:r>
            <a:endParaRPr/>
          </a:p>
        </p:txBody>
      </p:sp>
      <p:sp>
        <p:nvSpPr>
          <p:cNvPr id="115" name="Google Shape;115;p14"/>
          <p:cNvSpPr txBox="1"/>
          <p:nvPr/>
        </p:nvSpPr>
        <p:spPr>
          <a:xfrm>
            <a:off x="2743200" y="4572000"/>
            <a:ext cx="12161520" cy="548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>
                <a:solidFill>
                  <a:srgbClr val="666666"/>
                </a:solidFill>
                <a:latin typeface="Lexend"/>
                <a:ea typeface="Lexend"/>
                <a:cs typeface="Lexend"/>
                <a:sym typeface="Lexend"/>
              </a:rPr>
              <a:t>Congreso DUA 2026  ·  Querétaro</a:t>
            </a:r>
            <a:endParaRPr/>
          </a:p>
        </p:txBody>
      </p:sp>
      <p:pic>
        <p:nvPicPr>
          <p:cNvPr descr="Mascota de LUDIA" id="116" name="Google Shape;116;p14" title="Mascota de LUDIA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10727" y="5760720"/>
            <a:ext cx="2011680" cy="201168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4"/>
          <p:cNvSpPr txBox="1"/>
          <p:nvPr/>
        </p:nvSpPr>
        <p:spPr>
          <a:xfrm>
            <a:off x="16459200" y="9418320"/>
            <a:ext cx="1188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>
                <a:solidFill>
                  <a:srgbClr val="888888"/>
                </a:solidFill>
                <a:latin typeface="Lexend"/>
                <a:ea typeface="Lexend"/>
                <a:cs typeface="Lexend"/>
                <a:sym typeface="Lexend"/>
              </a:rPr>
              <a:t>2</a:t>
            </a:r>
            <a:endParaRPr/>
          </a:p>
        </p:txBody>
      </p:sp>
      <p:sp>
        <p:nvSpPr>
          <p:cNvPr id="118" name="Google Shape;118;p14"/>
          <p:cNvSpPr txBox="1"/>
          <p:nvPr/>
        </p:nvSpPr>
        <p:spPr>
          <a:xfrm>
            <a:off x="2743200" y="8001000"/>
            <a:ext cx="12801600" cy="868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000">
                <a:solidFill>
                  <a:srgbClr val="003F67"/>
                </a:solidFill>
                <a:latin typeface="Lexend"/>
                <a:ea typeface="Lexend"/>
                <a:cs typeface="Lexend"/>
                <a:sym typeface="Lexend"/>
              </a:rPr>
              <a:t>Hoy celebramos el diseño inclusivo y el poder de la IA en manos de cada docente.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5"/>
          <p:cNvSpPr txBox="1"/>
          <p:nvPr>
            <p:ph type="title"/>
          </p:nvPr>
        </p:nvSpPr>
        <p:spPr>
          <a:xfrm>
            <a:off x="2743200" y="457200"/>
            <a:ext cx="12161520" cy="1737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3F67"/>
              </a:buClr>
              <a:buSzPts val="4400"/>
              <a:buFont typeface="Lexend Deca"/>
              <a:buNone/>
            </a:pPr>
            <a:r>
              <a:rPr b="0" i="0" lang="en-US" sz="4400" cap="none">
                <a:solidFill>
                  <a:srgbClr val="003F67"/>
                </a:solidFill>
                <a:latin typeface="Lexend Deca"/>
                <a:ea typeface="Lexend Deca"/>
                <a:cs typeface="Lexend Deca"/>
                <a:sym typeface="Lexend Deca"/>
              </a:rPr>
              <a:t>UNA PREGUNTA PARA TI</a:t>
            </a:r>
            <a:endParaRPr/>
          </a:p>
        </p:txBody>
      </p:sp>
      <p:pic>
        <p:nvPicPr>
          <p:cNvPr descr="Marco decorativo de líneas punteadas de colores" id="124" name="Google Shape;124;p15" title="Marco decorativo de líneas punteadas de colores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15174" y="-323745"/>
            <a:ext cx="18910469" cy="109263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scota de LUDIA" id="125" name="Google Shape;125;p15" title="Mascota de LUDIA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2920" y="411480"/>
            <a:ext cx="1280160" cy="12801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 del Congreso DUA 2026 con Inteligencia Artificial" id="126" name="Google Shape;126;p15" title="Logo del Congreso DUA 2026 con Inteligencia Artificial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032736" y="475488"/>
            <a:ext cx="2633472" cy="62125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5"/>
          <p:cNvSpPr txBox="1"/>
          <p:nvPr/>
        </p:nvSpPr>
        <p:spPr>
          <a:xfrm>
            <a:off x="365760" y="9710928"/>
            <a:ext cx="1755648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>
                <a:solidFill>
                  <a:srgbClr val="888888"/>
                </a:solidFill>
                <a:latin typeface="Lexend"/>
                <a:ea typeface="Lexend"/>
                <a:cs typeface="Lexend"/>
                <a:sym typeface="Lexend"/>
              </a:rPr>
              <a:t>LUDIA = IA + DUA  ·  Congreso DUA 2026  ·  Beth Stark &amp; Jérémie Rostan</a:t>
            </a:r>
            <a:endParaRPr/>
          </a:p>
        </p:txBody>
      </p:sp>
      <p:sp>
        <p:nvSpPr>
          <p:cNvPr id="128" name="Google Shape;128;p15"/>
          <p:cNvSpPr/>
          <p:nvPr/>
        </p:nvSpPr>
        <p:spPr>
          <a:xfrm>
            <a:off x="1280160" y="2697480"/>
            <a:ext cx="9509760" cy="5212080"/>
          </a:xfrm>
          <a:prstGeom prst="rect">
            <a:avLst/>
          </a:prstGeom>
          <a:solidFill>
            <a:srgbClr val="FFFFFF"/>
          </a:solidFill>
          <a:ln cap="flat" cmpd="sng" w="31750">
            <a:solidFill>
              <a:srgbClr val="078743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274300" lIns="548625" spcFirstLastPara="1" rIns="548625" wrap="square" tIns="2743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800">
                <a:solidFill>
                  <a:srgbClr val="44523A"/>
                </a:solidFill>
                <a:latin typeface="Lexend"/>
                <a:ea typeface="Lexend"/>
                <a:cs typeface="Lexend"/>
                <a:sym typeface="Lexend"/>
              </a:rPr>
              <a:t>Piensa en un estudiante que llevas contigo.</a:t>
            </a:r>
            <a:endParaRPr/>
          </a:p>
          <a:p>
            <a:pPr indent="0" lvl="0" marL="0" marR="0" rtl="0" algn="ctr">
              <a:spcBef>
                <a:spcPts val="1400"/>
              </a:spcBef>
              <a:spcAft>
                <a:spcPts val="0"/>
              </a:spcAft>
              <a:buNone/>
            </a:pPr>
            <a:r>
              <a:rPr b="0" i="1" lang="en-US" sz="2200">
                <a:solidFill>
                  <a:srgbClr val="666666"/>
                </a:solidFill>
                <a:latin typeface="Lexend"/>
                <a:ea typeface="Lexend"/>
                <a:cs typeface="Lexend"/>
                <a:sym typeface="Lexend"/>
              </a:rPr>
              <a:t>Reflexiona en silencio. Todavía no lo compartas.</a:t>
            </a:r>
            <a:endParaRPr/>
          </a:p>
        </p:txBody>
      </p:sp>
      <p:sp>
        <p:nvSpPr>
          <p:cNvPr id="129" name="Google Shape;129;p15"/>
          <p:cNvSpPr txBox="1"/>
          <p:nvPr/>
        </p:nvSpPr>
        <p:spPr>
          <a:xfrm>
            <a:off x="16459200" y="9418320"/>
            <a:ext cx="1188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>
                <a:solidFill>
                  <a:srgbClr val="888888"/>
                </a:solidFill>
                <a:latin typeface="Lexend"/>
                <a:ea typeface="Lexend"/>
                <a:cs typeface="Lexend"/>
                <a:sym typeface="Lexend"/>
              </a:rPr>
              <a:t>3</a:t>
            </a:r>
            <a:endParaRPr/>
          </a:p>
        </p:txBody>
      </p:sp>
      <p:pic>
        <p:nvPicPr>
          <p:cNvPr descr="image170.png" id="130" name="Google Shape;130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631087" y="2697480"/>
            <a:ext cx="4535586" cy="5212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6"/>
          <p:cNvSpPr txBox="1"/>
          <p:nvPr>
            <p:ph type="title"/>
          </p:nvPr>
        </p:nvSpPr>
        <p:spPr>
          <a:xfrm>
            <a:off x="2743200" y="457200"/>
            <a:ext cx="12161520" cy="1737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3F67"/>
              </a:buClr>
              <a:buSzPts val="4400"/>
              <a:buFont typeface="Lexend Deca"/>
              <a:buNone/>
            </a:pPr>
            <a:r>
              <a:rPr b="0" i="0" lang="en-US" sz="4400" cap="none">
                <a:solidFill>
                  <a:srgbClr val="003F67"/>
                </a:solidFill>
                <a:latin typeface="Lexend Deca"/>
                <a:ea typeface="Lexend Deca"/>
                <a:cs typeface="Lexend Deca"/>
                <a:sym typeface="Lexend Deca"/>
              </a:rPr>
              <a:t>EL CAMBIO DE MIRADA</a:t>
            </a:r>
            <a:endParaRPr/>
          </a:p>
        </p:txBody>
      </p:sp>
      <p:pic>
        <p:nvPicPr>
          <p:cNvPr descr="Marco decorativo de líneas punteadas de colores" id="136" name="Google Shape;136;p16" title="Marco decorativo de líneas punteadas de colores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15174" y="-323745"/>
            <a:ext cx="18910469" cy="109263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scota de LUDIA" id="137" name="Google Shape;137;p16" title="Mascota de LUDIA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2920" y="411480"/>
            <a:ext cx="1280160" cy="12801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 del Congreso DUA 2026 con Inteligencia Artificial" id="138" name="Google Shape;138;p16" title="Logo del Congreso DUA 2026 con Inteligencia Artificial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032736" y="475488"/>
            <a:ext cx="2633472" cy="621251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6"/>
          <p:cNvSpPr txBox="1"/>
          <p:nvPr/>
        </p:nvSpPr>
        <p:spPr>
          <a:xfrm>
            <a:off x="365760" y="9710928"/>
            <a:ext cx="1755648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>
                <a:solidFill>
                  <a:srgbClr val="888888"/>
                </a:solidFill>
                <a:latin typeface="Lexend"/>
                <a:ea typeface="Lexend"/>
                <a:cs typeface="Lexend"/>
                <a:sym typeface="Lexend"/>
              </a:rPr>
              <a:t>LUDIA = IA + DUA  ·  Congreso DUA 2026  ·  Beth Stark &amp; Jérémie Rostan</a:t>
            </a:r>
            <a:endParaRPr/>
          </a:p>
        </p:txBody>
      </p:sp>
      <p:sp>
        <p:nvSpPr>
          <p:cNvPr id="140" name="Google Shape;140;p16"/>
          <p:cNvSpPr/>
          <p:nvPr/>
        </p:nvSpPr>
        <p:spPr>
          <a:xfrm>
            <a:off x="10149840" y="2697480"/>
            <a:ext cx="6309360" cy="5212080"/>
          </a:xfrm>
          <a:prstGeom prst="rect">
            <a:avLst/>
          </a:prstGeom>
          <a:solidFill>
            <a:srgbClr val="FFFFFF"/>
          </a:solidFill>
          <a:ln cap="flat" cmpd="sng" w="31750">
            <a:solidFill>
              <a:srgbClr val="6F5094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274300" lIns="548625" spcFirstLastPara="1" rIns="548625" wrap="square" tIns="2743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>
                <a:solidFill>
                  <a:srgbClr val="2E86B8"/>
                </a:solidFill>
                <a:latin typeface="Lexend"/>
                <a:ea typeface="Lexend"/>
                <a:cs typeface="Lexend"/>
                <a:sym typeface="Lexend"/>
              </a:rPr>
              <a:t>La barrera no está en quien aprende.</a:t>
            </a:r>
            <a:endParaRPr/>
          </a:p>
          <a:p>
            <a:pPr indent="0" lvl="0" marL="0" marR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i="0" lang="en-US" sz="4000">
                <a:solidFill>
                  <a:srgbClr val="2E86B8"/>
                </a:solidFill>
                <a:latin typeface="Lexend"/>
                <a:ea typeface="Lexend"/>
                <a:cs typeface="Lexend"/>
                <a:sym typeface="Lexend"/>
              </a:rPr>
              <a:t>Está en el diseño.</a:t>
            </a:r>
            <a:endParaRPr/>
          </a:p>
        </p:txBody>
      </p:sp>
      <p:sp>
        <p:nvSpPr>
          <p:cNvPr id="141" name="Google Shape;141;p16"/>
          <p:cNvSpPr txBox="1"/>
          <p:nvPr/>
        </p:nvSpPr>
        <p:spPr>
          <a:xfrm>
            <a:off x="16459200" y="9418320"/>
            <a:ext cx="1188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>
                <a:solidFill>
                  <a:srgbClr val="888888"/>
                </a:solidFill>
                <a:latin typeface="Lexend"/>
                <a:ea typeface="Lexend"/>
                <a:cs typeface="Lexend"/>
                <a:sym typeface="Lexend"/>
              </a:rPr>
              <a:t>4</a:t>
            </a:r>
            <a:endParaRPr/>
          </a:p>
        </p:txBody>
      </p:sp>
      <p:pic>
        <p:nvPicPr>
          <p:cNvPr descr="image.png" id="142" name="Google Shape;142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97280" y="3467676"/>
            <a:ext cx="8595360" cy="3671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7"/>
          <p:cNvSpPr txBox="1"/>
          <p:nvPr>
            <p:ph type="title"/>
          </p:nvPr>
        </p:nvSpPr>
        <p:spPr>
          <a:xfrm>
            <a:off x="2743200" y="457200"/>
            <a:ext cx="12161520" cy="1737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3F67"/>
              </a:buClr>
              <a:buSzPts val="4400"/>
              <a:buFont typeface="Lexend Deca"/>
              <a:buNone/>
            </a:pPr>
            <a:r>
              <a:rPr b="0" i="0" lang="en-US" sz="4400" cap="none">
                <a:solidFill>
                  <a:srgbClr val="003F67"/>
                </a:solidFill>
                <a:latin typeface="Lexend Deca"/>
                <a:ea typeface="Lexend Deca"/>
                <a:cs typeface="Lexend Deca"/>
                <a:sym typeface="Lexend Deca"/>
              </a:rPr>
              <a:t>¿HAS USADO LA INTELIGENCIA ARTIFICIAL PARA...?</a:t>
            </a:r>
            <a:endParaRPr/>
          </a:p>
        </p:txBody>
      </p:sp>
      <p:pic>
        <p:nvPicPr>
          <p:cNvPr descr="Marco decorativo de líneas punteadas de colores" id="148" name="Google Shape;148;p17" title="Marco decorativo de líneas punteadas de colores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15174" y="-323745"/>
            <a:ext cx="18910469" cy="109263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scota de LUDIA" id="149" name="Google Shape;149;p17" title="Mascota de LUDIA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2920" y="411480"/>
            <a:ext cx="1280160" cy="12801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 del Congreso DUA 2026 con Inteligencia Artificial" id="150" name="Google Shape;150;p17" title="Logo del Congreso DUA 2026 con Inteligencia Artificial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032736" y="475488"/>
            <a:ext cx="2633472" cy="621251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7"/>
          <p:cNvSpPr txBox="1"/>
          <p:nvPr/>
        </p:nvSpPr>
        <p:spPr>
          <a:xfrm>
            <a:off x="365760" y="9710928"/>
            <a:ext cx="1755648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>
                <a:solidFill>
                  <a:srgbClr val="888888"/>
                </a:solidFill>
                <a:latin typeface="Lexend"/>
                <a:ea typeface="Lexend"/>
                <a:cs typeface="Lexend"/>
                <a:sym typeface="Lexend"/>
              </a:rPr>
              <a:t>LUDIA = IA + DUA  ·  Congreso DUA 2026  ·  Beth Stark &amp; Jérémie Rostan</a:t>
            </a:r>
            <a:endParaRPr/>
          </a:p>
        </p:txBody>
      </p:sp>
      <p:sp>
        <p:nvSpPr>
          <p:cNvPr id="152" name="Google Shape;152;p17"/>
          <p:cNvSpPr/>
          <p:nvPr/>
        </p:nvSpPr>
        <p:spPr>
          <a:xfrm>
            <a:off x="1280160" y="2697480"/>
            <a:ext cx="9509760" cy="5212080"/>
          </a:xfrm>
          <a:prstGeom prst="rect">
            <a:avLst/>
          </a:prstGeom>
          <a:solidFill>
            <a:srgbClr val="FFFFFF"/>
          </a:solidFill>
          <a:ln cap="flat" cmpd="sng" w="31750">
            <a:solidFill>
              <a:srgbClr val="037DB8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274300" lIns="548625" spcFirstLastPara="1" rIns="548625" wrap="square" tIns="2743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200"/>
              <a:buFont typeface="Arial"/>
              <a:buChar char="•"/>
            </a:pPr>
            <a:r>
              <a:rPr b="0" i="0" lang="en-US" sz="3200">
                <a:solidFill>
                  <a:srgbClr val="333333"/>
                </a:solidFill>
                <a:latin typeface="Lexend"/>
                <a:ea typeface="Lexend"/>
                <a:cs typeface="Lexend"/>
                <a:sym typeface="Lexend"/>
              </a:rPr>
              <a:t>planear una clase?</a:t>
            </a:r>
            <a:endParaRPr/>
          </a:p>
          <a:p>
            <a:pPr indent="-342900" lvl="0" marL="342900" marR="0" rtl="0" algn="l">
              <a:spcBef>
                <a:spcPts val="1200"/>
              </a:spcBef>
              <a:spcAft>
                <a:spcPts val="0"/>
              </a:spcAft>
              <a:buClr>
                <a:srgbClr val="333333"/>
              </a:buClr>
              <a:buSzPts val="3200"/>
              <a:buFont typeface="Arial"/>
              <a:buChar char="•"/>
            </a:pPr>
            <a:r>
              <a:rPr b="0" i="0" lang="en-US" sz="3200">
                <a:solidFill>
                  <a:srgbClr val="333333"/>
                </a:solidFill>
                <a:latin typeface="Lexend"/>
                <a:ea typeface="Lexend"/>
                <a:cs typeface="Lexend"/>
                <a:sym typeface="Lexend"/>
              </a:rPr>
              <a:t>reducir una barrera en tu diseño?</a:t>
            </a:r>
            <a:endParaRPr/>
          </a:p>
          <a:p>
            <a:pPr indent="0" lvl="0" marL="0" marR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rPr b="0" i="1" lang="en-US" sz="2100">
                <a:solidFill>
                  <a:srgbClr val="666666"/>
                </a:solidFill>
                <a:latin typeface="Lexend"/>
                <a:ea typeface="Lexend"/>
                <a:cs typeface="Lexend"/>
                <a:sym typeface="Lexend"/>
              </a:rPr>
              <a:t>Levanta la mano. En línea, escribe en el chat.</a:t>
            </a:r>
            <a:endParaRPr/>
          </a:p>
        </p:txBody>
      </p:sp>
      <p:sp>
        <p:nvSpPr>
          <p:cNvPr id="153" name="Google Shape;153;p17"/>
          <p:cNvSpPr txBox="1"/>
          <p:nvPr/>
        </p:nvSpPr>
        <p:spPr>
          <a:xfrm>
            <a:off x="16459200" y="9418320"/>
            <a:ext cx="1188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>
                <a:solidFill>
                  <a:srgbClr val="888888"/>
                </a:solidFill>
                <a:latin typeface="Lexend"/>
                <a:ea typeface="Lexend"/>
                <a:cs typeface="Lexend"/>
                <a:sym typeface="Lexend"/>
              </a:rPr>
              <a:t>5</a:t>
            </a:r>
            <a:endParaRPr/>
          </a:p>
        </p:txBody>
      </p:sp>
      <p:pic>
        <p:nvPicPr>
          <p:cNvPr descr="image225.png" id="154" name="Google Shape;154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207240" y="2697480"/>
            <a:ext cx="3383279" cy="5212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59" name="Google Shape;15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15174" y="-323745"/>
            <a:ext cx="18910469" cy="10926396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8"/>
          <p:cNvSpPr txBox="1"/>
          <p:nvPr>
            <p:ph idx="4294967295" type="title"/>
          </p:nvPr>
        </p:nvSpPr>
        <p:spPr>
          <a:xfrm>
            <a:off x="1236791" y="1661920"/>
            <a:ext cx="15804392" cy="23952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74200"/>
              </a:lnSpc>
              <a:spcBef>
                <a:spcPts val="0"/>
              </a:spcBef>
              <a:spcAft>
                <a:spcPts val="0"/>
              </a:spcAft>
              <a:buClr>
                <a:srgbClr val="003F67"/>
              </a:buClr>
              <a:buSzPts val="4500"/>
              <a:buFont typeface="Lexend Deca"/>
              <a:buNone/>
            </a:pPr>
            <a:r>
              <a:rPr b="0" i="0" lang="en-US" sz="4500" u="none" cap="none" strike="noStrike">
                <a:solidFill>
                  <a:srgbClr val="003F67"/>
                </a:solidFill>
                <a:latin typeface="Lexend Deca"/>
                <a:ea typeface="Lexend Deca"/>
                <a:cs typeface="Lexend Deca"/>
                <a:sym typeface="Lexend Deca"/>
              </a:rPr>
              <a:t>LA EDUCACIÓN INCLUSIVA ES UN DERECHO HUMANO</a:t>
            </a:r>
            <a:endParaRPr/>
          </a:p>
          <a:p>
            <a:pPr indent="0" lvl="0" marL="0" marR="0" rtl="0" algn="ctr">
              <a:lnSpc>
                <a:spcPct val="2582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t/>
            </a:r>
            <a:endParaRPr b="0" i="0" sz="4500" u="none" cap="none" strike="noStrike">
              <a:solidFill>
                <a:srgbClr val="003F67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61" name="Google Shape;161;p18"/>
          <p:cNvSpPr/>
          <p:nvPr/>
        </p:nvSpPr>
        <p:spPr>
          <a:xfrm>
            <a:off x="1337786" y="4953427"/>
            <a:ext cx="2657842" cy="2215976"/>
          </a:xfrm>
          <a:custGeom>
            <a:rect b="b" l="l" r="r" t="t"/>
            <a:pathLst>
              <a:path extrusionOk="0" h="2215976" w="2657842">
                <a:moveTo>
                  <a:pt x="0" y="0"/>
                </a:moveTo>
                <a:lnTo>
                  <a:pt x="2657842" y="0"/>
                </a:lnTo>
                <a:lnTo>
                  <a:pt x="2657842" y="2215976"/>
                </a:lnTo>
                <a:lnTo>
                  <a:pt x="0" y="22159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8"/>
          <p:cNvSpPr/>
          <p:nvPr/>
        </p:nvSpPr>
        <p:spPr>
          <a:xfrm>
            <a:off x="4585151" y="3237054"/>
            <a:ext cx="13084230" cy="6378562"/>
          </a:xfrm>
          <a:custGeom>
            <a:rect b="b" l="l" r="r" t="t"/>
            <a:pathLst>
              <a:path extrusionOk="0" h="6378562" w="13084230">
                <a:moveTo>
                  <a:pt x="0" y="0"/>
                </a:moveTo>
                <a:lnTo>
                  <a:pt x="13084230" y="0"/>
                </a:lnTo>
                <a:lnTo>
                  <a:pt x="13084230" y="6378562"/>
                </a:lnTo>
                <a:lnTo>
                  <a:pt x="0" y="63785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 del Congreso DUA 2026 con Inteligencia Artificial" id="163" name="Google Shape;163;p18" title="Logo del Congreso DUA 2026 con Inteligencia Artificial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032736" y="384048"/>
            <a:ext cx="2633472" cy="621251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8"/>
          <p:cNvSpPr txBox="1"/>
          <p:nvPr/>
        </p:nvSpPr>
        <p:spPr>
          <a:xfrm>
            <a:off x="16459200" y="9418320"/>
            <a:ext cx="1188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>
                <a:solidFill>
                  <a:srgbClr val="888888"/>
                </a:solidFill>
                <a:latin typeface="Lexend"/>
                <a:ea typeface="Lexend"/>
                <a:cs typeface="Lexend"/>
                <a:sym typeface="Lexend"/>
              </a:rPr>
              <a:t>6</a:t>
            </a:r>
            <a:endParaRPr/>
          </a:p>
        </p:txBody>
      </p:sp>
    </p:spTree>
  </p:cSld>
  <p:clrMapOvr>
    <a:masterClrMapping/>
  </p:clrMapOvr>
  <p:transition>
    <p:push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/>
          <p:cNvSpPr txBox="1"/>
          <p:nvPr>
            <p:ph type="title"/>
          </p:nvPr>
        </p:nvSpPr>
        <p:spPr>
          <a:xfrm>
            <a:off x="2743200" y="457200"/>
            <a:ext cx="12161520" cy="1737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3F67"/>
              </a:buClr>
              <a:buSzPts val="4400"/>
              <a:buFont typeface="Lexend Deca"/>
              <a:buNone/>
            </a:pPr>
            <a:r>
              <a:rPr b="0" i="0" lang="en-US" sz="4400" cap="none">
                <a:solidFill>
                  <a:srgbClr val="003F67"/>
                </a:solidFill>
                <a:latin typeface="Lexend Deca"/>
                <a:ea typeface="Lexend Deca"/>
                <a:cs typeface="Lexend Deca"/>
                <a:sym typeface="Lexend Deca"/>
              </a:rPr>
              <a:t>MÉXICO YA NOMBRA EL DUA</a:t>
            </a:r>
            <a:endParaRPr/>
          </a:p>
        </p:txBody>
      </p:sp>
      <p:pic>
        <p:nvPicPr>
          <p:cNvPr descr="Marco decorativo de líneas punteadas de colores" id="170" name="Google Shape;170;p19" title="Marco decorativo de líneas punteadas de colores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15174" y="-323745"/>
            <a:ext cx="18910469" cy="109263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scota de LUDIA" id="171" name="Google Shape;171;p19" title="Mascota de LUDIA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2920" y="411480"/>
            <a:ext cx="1280160" cy="12801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 del Congreso DUA 2026 con Inteligencia Artificial" id="172" name="Google Shape;172;p19" title="Logo del Congreso DUA 2026 con Inteligencia Artificial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032736" y="475488"/>
            <a:ext cx="2633472" cy="62125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9"/>
          <p:cNvSpPr txBox="1"/>
          <p:nvPr/>
        </p:nvSpPr>
        <p:spPr>
          <a:xfrm>
            <a:off x="365760" y="9710928"/>
            <a:ext cx="1755648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>
                <a:solidFill>
                  <a:srgbClr val="888888"/>
                </a:solidFill>
                <a:latin typeface="Lexend"/>
                <a:ea typeface="Lexend"/>
                <a:cs typeface="Lexend"/>
                <a:sym typeface="Lexend"/>
              </a:rPr>
              <a:t>LUDIA = IA + DUA  ·  Congreso DUA 2026  ·  Beth Stark &amp; Jérémie Rostan</a:t>
            </a:r>
            <a:endParaRPr/>
          </a:p>
        </p:txBody>
      </p:sp>
      <p:sp>
        <p:nvSpPr>
          <p:cNvPr id="174" name="Google Shape;174;p19"/>
          <p:cNvSpPr/>
          <p:nvPr/>
        </p:nvSpPr>
        <p:spPr>
          <a:xfrm>
            <a:off x="6949440" y="2697480"/>
            <a:ext cx="9509760" cy="5212080"/>
          </a:xfrm>
          <a:prstGeom prst="rect">
            <a:avLst/>
          </a:prstGeom>
          <a:solidFill>
            <a:srgbClr val="FFFFFF"/>
          </a:solidFill>
          <a:ln cap="flat" cmpd="sng" w="31750">
            <a:solidFill>
              <a:srgbClr val="078743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274300" lIns="548625" spcFirstLastPara="1" rIns="548625" wrap="square" tIns="2743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000"/>
              <a:buFont typeface="Arial"/>
              <a:buChar char="•"/>
            </a:pPr>
            <a:r>
              <a:rPr b="0" i="0" lang="en-US" sz="3000">
                <a:solidFill>
                  <a:srgbClr val="333333"/>
                </a:solidFill>
                <a:latin typeface="Lexend"/>
                <a:ea typeface="Lexend"/>
                <a:cs typeface="Lexend"/>
                <a:sym typeface="Lexend"/>
              </a:rPr>
              <a:t>Ley General de Educación (2019)</a:t>
            </a:r>
            <a:endParaRPr/>
          </a:p>
          <a:p>
            <a:pPr indent="-342900" lvl="0" marL="342900" marR="0" rtl="0" algn="l">
              <a:spcBef>
                <a:spcPts val="1200"/>
              </a:spcBef>
              <a:spcAft>
                <a:spcPts val="0"/>
              </a:spcAft>
              <a:buClr>
                <a:srgbClr val="333333"/>
              </a:buClr>
              <a:buSzPts val="3000"/>
              <a:buFont typeface="Arial"/>
              <a:buChar char="•"/>
            </a:pPr>
            <a:r>
              <a:rPr b="0" i="0" lang="en-US" sz="3000">
                <a:solidFill>
                  <a:srgbClr val="333333"/>
                </a:solidFill>
                <a:latin typeface="Lexend"/>
                <a:ea typeface="Lexend"/>
                <a:cs typeface="Lexend"/>
                <a:sym typeface="Lexend"/>
              </a:rPr>
              <a:t>Materiales DUA de la SEP</a:t>
            </a:r>
            <a:endParaRPr/>
          </a:p>
          <a:p>
            <a:pPr indent="0" lvl="0" marL="0" marR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rPr b="1" i="0" lang="en-US" sz="3000">
                <a:solidFill>
                  <a:srgbClr val="44523A"/>
                </a:solidFill>
                <a:latin typeface="Lexend"/>
                <a:ea typeface="Lexend"/>
                <a:cs typeface="Lexend"/>
                <a:sym typeface="Lexend"/>
              </a:rPr>
              <a:t>Ya está en tu sistema. No es importado.</a:t>
            </a:r>
            <a:endParaRPr/>
          </a:p>
        </p:txBody>
      </p:sp>
      <p:sp>
        <p:nvSpPr>
          <p:cNvPr id="175" name="Google Shape;175;p19"/>
          <p:cNvSpPr txBox="1"/>
          <p:nvPr/>
        </p:nvSpPr>
        <p:spPr>
          <a:xfrm>
            <a:off x="16459200" y="9418320"/>
            <a:ext cx="1188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>
                <a:solidFill>
                  <a:srgbClr val="888888"/>
                </a:solidFill>
                <a:latin typeface="Lexend"/>
                <a:ea typeface="Lexend"/>
                <a:cs typeface="Lexend"/>
                <a:sym typeface="Lexend"/>
              </a:rPr>
              <a:t>7</a:t>
            </a:r>
            <a:endParaRPr/>
          </a:p>
        </p:txBody>
      </p:sp>
      <p:pic>
        <p:nvPicPr>
          <p:cNvPr descr="image207.png" id="176" name="Google Shape;176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80160" y="4054584"/>
            <a:ext cx="5120640" cy="2497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0"/>
          <p:cNvSpPr txBox="1"/>
          <p:nvPr>
            <p:ph type="title"/>
          </p:nvPr>
        </p:nvSpPr>
        <p:spPr>
          <a:xfrm>
            <a:off x="2743200" y="457200"/>
            <a:ext cx="12161520" cy="1737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3F67"/>
              </a:buClr>
              <a:buSzPts val="4400"/>
              <a:buFont typeface="Lexend Deca"/>
              <a:buNone/>
            </a:pPr>
            <a:r>
              <a:rPr b="0" i="0" lang="en-US" sz="4400" cap="none">
                <a:solidFill>
                  <a:srgbClr val="003F67"/>
                </a:solidFill>
                <a:latin typeface="Lexend Deca"/>
                <a:ea typeface="Lexend Deca"/>
                <a:cs typeface="Lexend Deca"/>
                <a:sym typeface="Lexend Deca"/>
              </a:rPr>
              <a:t>LA BRECHA: GASTO VS. INCLUSIÓN</a:t>
            </a:r>
            <a:endParaRPr/>
          </a:p>
        </p:txBody>
      </p:sp>
      <p:pic>
        <p:nvPicPr>
          <p:cNvPr descr="Marco decorativo de líneas punteadas de colores" id="182" name="Google Shape;182;p20" title="Marco decorativo de líneas punteadas de colores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15174" y="-323745"/>
            <a:ext cx="18910469" cy="109263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scota de LUDIA" id="183" name="Google Shape;183;p20" title="Mascota de LUDIA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2920" y="411480"/>
            <a:ext cx="1280160" cy="12801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 del Congreso DUA 2026 con Inteligencia Artificial" id="184" name="Google Shape;184;p20" title="Logo del Congreso DUA 2026 con Inteligencia Artificial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032736" y="475488"/>
            <a:ext cx="2633472" cy="621251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0"/>
          <p:cNvSpPr txBox="1"/>
          <p:nvPr/>
        </p:nvSpPr>
        <p:spPr>
          <a:xfrm>
            <a:off x="365760" y="9710928"/>
            <a:ext cx="1755648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>
                <a:solidFill>
                  <a:srgbClr val="888888"/>
                </a:solidFill>
                <a:latin typeface="Lexend"/>
                <a:ea typeface="Lexend"/>
                <a:cs typeface="Lexend"/>
                <a:sym typeface="Lexend"/>
              </a:rPr>
              <a:t>LUDIA = IA + DUA  ·  Congreso DUA 2026  ·  Beth Stark &amp; Jérémie Rostan</a:t>
            </a:r>
            <a:endParaRPr/>
          </a:p>
        </p:txBody>
      </p:sp>
      <p:sp>
        <p:nvSpPr>
          <p:cNvPr id="186" name="Google Shape;186;p20"/>
          <p:cNvSpPr/>
          <p:nvPr/>
        </p:nvSpPr>
        <p:spPr>
          <a:xfrm>
            <a:off x="1280160" y="2697480"/>
            <a:ext cx="9509760" cy="5212080"/>
          </a:xfrm>
          <a:prstGeom prst="rect">
            <a:avLst/>
          </a:prstGeom>
          <a:solidFill>
            <a:srgbClr val="FFFFFF"/>
          </a:solidFill>
          <a:ln cap="flat" cmpd="sng" w="31750">
            <a:solidFill>
              <a:srgbClr val="6F5094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274300" lIns="548625" spcFirstLastPara="1" rIns="548625" wrap="square" tIns="2743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00">
                <a:solidFill>
                  <a:srgbClr val="333333"/>
                </a:solidFill>
                <a:latin typeface="Lexend"/>
                <a:ea typeface="Lexend"/>
                <a:cs typeface="Lexend"/>
                <a:sym typeface="Lexend"/>
              </a:rPr>
              <a:t>El gasto en tecnología educativa sube. La brecha de inclusión se mantiene.</a:t>
            </a:r>
            <a:endParaRPr/>
          </a:p>
          <a:p>
            <a:pPr indent="0" lvl="0" marL="0" marR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b="1" i="0" lang="en-US" sz="2600">
                <a:solidFill>
                  <a:srgbClr val="2E86B8"/>
                </a:solidFill>
                <a:latin typeface="Lexend"/>
                <a:ea typeface="Lexend"/>
                <a:cs typeface="Lexend"/>
                <a:sym typeface="Lexend"/>
              </a:rPr>
              <a:t>2.5× más probabilidades de no asistir a la escuela para niños con discapacidad.</a:t>
            </a:r>
            <a:endParaRPr/>
          </a:p>
          <a:p>
            <a:pPr indent="0" lvl="0" marL="0" marR="0" rtl="0" algn="ctr">
              <a:spcBef>
                <a:spcPts val="200"/>
              </a:spcBef>
              <a:spcAft>
                <a:spcPts val="0"/>
              </a:spcAft>
              <a:buNone/>
            </a:pPr>
            <a:r>
              <a:rPr b="0" i="0" lang="en-US" sz="1700">
                <a:solidFill>
                  <a:srgbClr val="888888"/>
                </a:solidFill>
                <a:latin typeface="Lexend"/>
                <a:ea typeface="Lexend"/>
                <a:cs typeface="Lexend"/>
                <a:sym typeface="Lexend"/>
              </a:rPr>
              <a:t>UNESCO, 2020</a:t>
            </a:r>
            <a:endParaRPr/>
          </a:p>
        </p:txBody>
      </p:sp>
      <p:sp>
        <p:nvSpPr>
          <p:cNvPr id="187" name="Google Shape;187;p20"/>
          <p:cNvSpPr txBox="1"/>
          <p:nvPr/>
        </p:nvSpPr>
        <p:spPr>
          <a:xfrm>
            <a:off x="16459200" y="9418320"/>
            <a:ext cx="1188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>
                <a:solidFill>
                  <a:srgbClr val="888888"/>
                </a:solidFill>
                <a:latin typeface="Lexend"/>
                <a:ea typeface="Lexend"/>
                <a:cs typeface="Lexend"/>
                <a:sym typeface="Lexend"/>
              </a:rPr>
              <a:t>8</a:t>
            </a:r>
            <a:endParaRPr/>
          </a:p>
        </p:txBody>
      </p:sp>
      <p:pic>
        <p:nvPicPr>
          <p:cNvPr descr="image156.png" id="188" name="Google Shape;188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338560" y="4434686"/>
            <a:ext cx="5120640" cy="1737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1"/>
          <p:cNvSpPr txBox="1"/>
          <p:nvPr>
            <p:ph type="title"/>
          </p:nvPr>
        </p:nvSpPr>
        <p:spPr>
          <a:xfrm>
            <a:off x="2743200" y="457200"/>
            <a:ext cx="12161520" cy="1737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3F67"/>
              </a:buClr>
              <a:buSzPts val="4400"/>
              <a:buFont typeface="Lexend Deca"/>
              <a:buNone/>
            </a:pPr>
            <a:r>
              <a:rPr b="0" i="0" lang="en-US" sz="4400" cap="none">
                <a:solidFill>
                  <a:srgbClr val="003F67"/>
                </a:solidFill>
                <a:latin typeface="Lexend Deca"/>
                <a:ea typeface="Lexend Deca"/>
                <a:cs typeface="Lexend Deca"/>
                <a:sym typeface="Lexend Deca"/>
              </a:rPr>
              <a:t>EL RIESGO: EL TECNOCAPACITISMO</a:t>
            </a:r>
            <a:endParaRPr/>
          </a:p>
        </p:txBody>
      </p:sp>
      <p:pic>
        <p:nvPicPr>
          <p:cNvPr descr="Marco decorativo de líneas punteadas de colores" id="194" name="Google Shape;194;p21" title="Marco decorativo de líneas punteadas de colores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15174" y="-323745"/>
            <a:ext cx="18910469" cy="109263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scota de LUDIA" id="195" name="Google Shape;195;p21" title="Mascota de LUDIA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2920" y="411480"/>
            <a:ext cx="1280160" cy="12801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 del Congreso DUA 2026 con Inteligencia Artificial" id="196" name="Google Shape;196;p21" title="Logo del Congreso DUA 2026 con Inteligencia Artificial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032736" y="475488"/>
            <a:ext cx="2633472" cy="621251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1"/>
          <p:cNvSpPr txBox="1"/>
          <p:nvPr/>
        </p:nvSpPr>
        <p:spPr>
          <a:xfrm>
            <a:off x="365760" y="9710928"/>
            <a:ext cx="1755648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>
                <a:solidFill>
                  <a:srgbClr val="888888"/>
                </a:solidFill>
                <a:latin typeface="Lexend"/>
                <a:ea typeface="Lexend"/>
                <a:cs typeface="Lexend"/>
                <a:sym typeface="Lexend"/>
              </a:rPr>
              <a:t>LUDIA = IA + DUA  ·  Congreso DUA 2026  ·  Beth Stark &amp; Jérémie Rostan</a:t>
            </a:r>
            <a:endParaRPr/>
          </a:p>
        </p:txBody>
      </p:sp>
      <p:sp>
        <p:nvSpPr>
          <p:cNvPr id="198" name="Google Shape;198;p21"/>
          <p:cNvSpPr/>
          <p:nvPr/>
        </p:nvSpPr>
        <p:spPr>
          <a:xfrm>
            <a:off x="6949440" y="2697480"/>
            <a:ext cx="9509760" cy="5212080"/>
          </a:xfrm>
          <a:prstGeom prst="rect">
            <a:avLst/>
          </a:prstGeom>
          <a:solidFill>
            <a:srgbClr val="FFFFFF"/>
          </a:solidFill>
          <a:ln cap="flat" cmpd="sng" w="31750">
            <a:solidFill>
              <a:srgbClr val="037DB8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274300" lIns="548625" spcFirstLastPara="1" rIns="548625" wrap="square" tIns="2743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>
                <a:solidFill>
                  <a:srgbClr val="333333"/>
                </a:solidFill>
                <a:latin typeface="Lexend"/>
                <a:ea typeface="Lexend"/>
                <a:cs typeface="Lexend"/>
                <a:sym typeface="Lexend"/>
              </a:rPr>
              <a:t>La inteligencia artificial tiende a “arreglar” al estudiante.</a:t>
            </a:r>
            <a:endParaRPr/>
          </a:p>
          <a:p>
            <a:pPr indent="0" lvl="0" marL="0" marR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b="1" i="0" lang="en-US" sz="3000">
                <a:solidFill>
                  <a:srgbClr val="44523A"/>
                </a:solidFill>
                <a:latin typeface="Lexend"/>
                <a:ea typeface="Lexend"/>
                <a:cs typeface="Lexend"/>
                <a:sym typeface="Lexend"/>
              </a:rPr>
              <a:t>El DUA cambia el diseño, no a la persona.</a:t>
            </a:r>
            <a:endParaRPr/>
          </a:p>
          <a:p>
            <a:pPr indent="0" lvl="0" marL="0" marR="0" rtl="0" algn="ctr">
              <a:spcBef>
                <a:spcPts val="1400"/>
              </a:spcBef>
              <a:spcAft>
                <a:spcPts val="0"/>
              </a:spcAft>
              <a:buNone/>
            </a:pPr>
            <a:r>
              <a:rPr b="0" i="0" lang="en-US" sz="1800">
                <a:solidFill>
                  <a:srgbClr val="888888"/>
                </a:solidFill>
                <a:latin typeface="Lexend"/>
                <a:ea typeface="Lexend"/>
                <a:cs typeface="Lexend"/>
                <a:sym typeface="Lexend"/>
              </a:rPr>
              <a:t>OCDE, 2024</a:t>
            </a:r>
            <a:endParaRPr/>
          </a:p>
        </p:txBody>
      </p:sp>
      <p:sp>
        <p:nvSpPr>
          <p:cNvPr id="199" name="Google Shape;199;p21"/>
          <p:cNvSpPr txBox="1"/>
          <p:nvPr/>
        </p:nvSpPr>
        <p:spPr>
          <a:xfrm>
            <a:off x="16459200" y="9418320"/>
            <a:ext cx="1188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>
                <a:solidFill>
                  <a:srgbClr val="888888"/>
                </a:solidFill>
                <a:latin typeface="Lexend"/>
                <a:ea typeface="Lexend"/>
                <a:cs typeface="Lexend"/>
                <a:sym typeface="Lexend"/>
              </a:rPr>
              <a:t>9</a:t>
            </a:r>
            <a:endParaRPr/>
          </a:p>
        </p:txBody>
      </p:sp>
      <p:pic>
        <p:nvPicPr>
          <p:cNvPr descr="image68.png" id="200" name="Google Shape;200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74656" y="2697480"/>
            <a:ext cx="4131647" cy="5212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