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44"/>
  </p:notesMasterIdLst>
  <p:sldIdLst>
    <p:sldId id="256" r:id="rId2"/>
    <p:sldId id="257" r:id="rId3"/>
    <p:sldId id="273" r:id="rId4"/>
    <p:sldId id="274" r:id="rId5"/>
    <p:sldId id="275" r:id="rId6"/>
    <p:sldId id="276" r:id="rId7"/>
    <p:sldId id="277" r:id="rId8"/>
    <p:sldId id="279" r:id="rId9"/>
    <p:sldId id="281" r:id="rId10"/>
    <p:sldId id="258" r:id="rId11"/>
    <p:sldId id="282" r:id="rId12"/>
    <p:sldId id="286" r:id="rId13"/>
    <p:sldId id="285" r:id="rId14"/>
    <p:sldId id="280" r:id="rId15"/>
    <p:sldId id="287" r:id="rId16"/>
    <p:sldId id="288" r:id="rId17"/>
    <p:sldId id="289" r:id="rId18"/>
    <p:sldId id="290" r:id="rId19"/>
    <p:sldId id="278" r:id="rId20"/>
    <p:sldId id="291" r:id="rId21"/>
    <p:sldId id="292" r:id="rId22"/>
    <p:sldId id="293" r:id="rId23"/>
    <p:sldId id="259" r:id="rId24"/>
    <p:sldId id="260" r:id="rId25"/>
    <p:sldId id="304" r:id="rId26"/>
    <p:sldId id="305" r:id="rId27"/>
    <p:sldId id="306" r:id="rId28"/>
    <p:sldId id="303" r:id="rId29"/>
    <p:sldId id="261" r:id="rId30"/>
    <p:sldId id="294" r:id="rId31"/>
    <p:sldId id="262" r:id="rId32"/>
    <p:sldId id="263" r:id="rId33"/>
    <p:sldId id="264" r:id="rId34"/>
    <p:sldId id="265" r:id="rId35"/>
    <p:sldId id="296" r:id="rId36"/>
    <p:sldId id="266" r:id="rId37"/>
    <p:sldId id="268" r:id="rId38"/>
    <p:sldId id="269" r:id="rId39"/>
    <p:sldId id="301" r:id="rId40"/>
    <p:sldId id="302" r:id="rId41"/>
    <p:sldId id="300" r:id="rId42"/>
    <p:sldId id="271" r:id="rId43"/>
  </p:sldIdLst>
  <p:sldSz cx="12192000" cy="6858000"/>
  <p:notesSz cx="6858000" cy="12192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724D4C-FE78-4AF1-8B1B-1D6C7172AC6F}" v="4" dt="2026-07-02T18:24:48.7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2" d="100"/>
          <a:sy n="82" d="100"/>
        </p:scale>
        <p:origin x="98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4D0BD-F147-482D-BBF0-859D416567A6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B340817-C118-4A59-8F3D-3E8146409464}">
      <dgm:prSet/>
      <dgm:spPr/>
      <dgm:t>
        <a:bodyPr/>
        <a:lstStyle/>
        <a:p>
          <a:r>
            <a:rPr lang="en-US" b="1"/>
            <a:t>UNA EXPERIENCIA ES ACCESIBLE CUANDO...</a:t>
          </a:r>
          <a:endParaRPr lang="en-US"/>
        </a:p>
      </dgm:t>
    </dgm:pt>
    <dgm:pt modelId="{48F36974-DE5C-4DFC-9EBB-AD8FE4371433}" type="parTrans" cxnId="{E2AF789A-472C-4D6D-8FDF-35FA06324694}">
      <dgm:prSet/>
      <dgm:spPr/>
      <dgm:t>
        <a:bodyPr/>
        <a:lstStyle/>
        <a:p>
          <a:endParaRPr lang="en-US"/>
        </a:p>
      </dgm:t>
    </dgm:pt>
    <dgm:pt modelId="{D76E5DF7-D954-41A4-AF12-75E3B57799C8}" type="sibTrans" cxnId="{E2AF789A-472C-4D6D-8FDF-35FA06324694}">
      <dgm:prSet/>
      <dgm:spPr/>
      <dgm:t>
        <a:bodyPr/>
        <a:lstStyle/>
        <a:p>
          <a:endParaRPr lang="en-US"/>
        </a:p>
      </dgm:t>
    </dgm:pt>
    <dgm:pt modelId="{C578CDBE-9AF5-4D17-82B3-1079F1E10BF6}">
      <dgm:prSet/>
      <dgm:spPr/>
      <dgm:t>
        <a:bodyPr/>
        <a:lstStyle/>
        <a:p>
          <a:r>
            <a:rPr lang="en-US" b="1" dirty="0"/>
            <a:t>TODOS PUEDEN PARTICIPAR.</a:t>
          </a:r>
          <a:endParaRPr lang="en-US" dirty="0"/>
        </a:p>
      </dgm:t>
    </dgm:pt>
    <dgm:pt modelId="{7A2EE9EC-E48E-4D4E-A8BB-FC922F80326A}" type="parTrans" cxnId="{29F432CA-3B6F-4667-8D3B-66476690098C}">
      <dgm:prSet/>
      <dgm:spPr/>
      <dgm:t>
        <a:bodyPr/>
        <a:lstStyle/>
        <a:p>
          <a:endParaRPr lang="en-US"/>
        </a:p>
      </dgm:t>
    </dgm:pt>
    <dgm:pt modelId="{4894C079-139A-4AC5-A5FF-D6757714C3DB}" type="sibTrans" cxnId="{29F432CA-3B6F-4667-8D3B-66476690098C}">
      <dgm:prSet/>
      <dgm:spPr/>
      <dgm:t>
        <a:bodyPr/>
        <a:lstStyle/>
        <a:p>
          <a:endParaRPr lang="en-US"/>
        </a:p>
      </dgm:t>
    </dgm:pt>
    <dgm:pt modelId="{B9385D7C-BB51-4B4A-91BC-36C053FF4157}">
      <dgm:prSet/>
      <dgm:spPr/>
      <dgm:t>
        <a:bodyPr/>
        <a:lstStyle/>
        <a:p>
          <a:r>
            <a:rPr lang="en-US" b="1"/>
            <a:t>LA INFORMACIÓN ES COMPRENSIBLE.</a:t>
          </a:r>
          <a:endParaRPr lang="en-US"/>
        </a:p>
      </dgm:t>
    </dgm:pt>
    <dgm:pt modelId="{AF99676D-245B-43BC-B9FC-A0A931666F35}" type="parTrans" cxnId="{61140AF4-44AB-4A10-B284-F08F748A6D8D}">
      <dgm:prSet/>
      <dgm:spPr/>
      <dgm:t>
        <a:bodyPr/>
        <a:lstStyle/>
        <a:p>
          <a:endParaRPr lang="en-US"/>
        </a:p>
      </dgm:t>
    </dgm:pt>
    <dgm:pt modelId="{2671A86B-7C04-4345-BDC0-A3D14D06EB86}" type="sibTrans" cxnId="{61140AF4-44AB-4A10-B284-F08F748A6D8D}">
      <dgm:prSet/>
      <dgm:spPr/>
      <dgm:t>
        <a:bodyPr/>
        <a:lstStyle/>
        <a:p>
          <a:endParaRPr lang="en-US"/>
        </a:p>
      </dgm:t>
    </dgm:pt>
    <dgm:pt modelId="{5162C85C-61AA-46AC-91CE-9B33B27C49A8}">
      <dgm:prSet/>
      <dgm:spPr/>
      <dgm:t>
        <a:bodyPr/>
        <a:lstStyle/>
        <a:p>
          <a:r>
            <a:rPr lang="en-US" b="1"/>
            <a:t>EXISTEN APOYOS.</a:t>
          </a:r>
          <a:endParaRPr lang="en-US"/>
        </a:p>
      </dgm:t>
    </dgm:pt>
    <dgm:pt modelId="{F5EF7CF5-A104-4F7A-8814-EDA2D0A20DEF}" type="parTrans" cxnId="{972C0839-D5DE-4A94-BF88-EDA993D7D4F2}">
      <dgm:prSet/>
      <dgm:spPr/>
      <dgm:t>
        <a:bodyPr/>
        <a:lstStyle/>
        <a:p>
          <a:endParaRPr lang="en-US"/>
        </a:p>
      </dgm:t>
    </dgm:pt>
    <dgm:pt modelId="{9771BCA0-BB45-4B9D-A7F9-72E5478403F9}" type="sibTrans" cxnId="{972C0839-D5DE-4A94-BF88-EDA993D7D4F2}">
      <dgm:prSet/>
      <dgm:spPr/>
      <dgm:t>
        <a:bodyPr/>
        <a:lstStyle/>
        <a:p>
          <a:endParaRPr lang="en-US"/>
        </a:p>
      </dgm:t>
    </dgm:pt>
    <dgm:pt modelId="{C63F89C1-994B-4BDF-AADA-7BB79F56AD2B}">
      <dgm:prSet/>
      <dgm:spPr/>
      <dgm:t>
        <a:bodyPr/>
        <a:lstStyle/>
        <a:p>
          <a:r>
            <a:rPr lang="en-US" b="1"/>
            <a:t>SE ELIMINAN BARRERAS DESDE EL DISEÑO.</a:t>
          </a:r>
          <a:endParaRPr lang="en-US"/>
        </a:p>
      </dgm:t>
    </dgm:pt>
    <dgm:pt modelId="{8485B040-B86B-4890-8BC7-A49A743BECFB}" type="parTrans" cxnId="{8E30E932-A266-4BC1-97B9-335EBD8A0898}">
      <dgm:prSet/>
      <dgm:spPr/>
      <dgm:t>
        <a:bodyPr/>
        <a:lstStyle/>
        <a:p>
          <a:endParaRPr lang="en-US"/>
        </a:p>
      </dgm:t>
    </dgm:pt>
    <dgm:pt modelId="{76474815-6B13-4982-B324-0D02D3FBC245}" type="sibTrans" cxnId="{8E30E932-A266-4BC1-97B9-335EBD8A0898}">
      <dgm:prSet/>
      <dgm:spPr/>
      <dgm:t>
        <a:bodyPr/>
        <a:lstStyle/>
        <a:p>
          <a:endParaRPr lang="en-US"/>
        </a:p>
      </dgm:t>
    </dgm:pt>
    <dgm:pt modelId="{B969D6F6-2886-4170-B0B0-C2E31E675C4B}">
      <dgm:prSet/>
      <dgm:spPr/>
      <dgm:t>
        <a:bodyPr/>
        <a:lstStyle/>
        <a:p>
          <a:r>
            <a:rPr lang="en-US" b="1"/>
            <a:t>LA VARIABILIDAD SE ANTICIPA.</a:t>
          </a:r>
          <a:endParaRPr lang="en-US"/>
        </a:p>
      </dgm:t>
    </dgm:pt>
    <dgm:pt modelId="{44429D4F-0A6C-44D5-9E1F-387063B8B1C9}" type="parTrans" cxnId="{5518F501-690C-42C2-B4FB-4659FD7F8932}">
      <dgm:prSet/>
      <dgm:spPr/>
      <dgm:t>
        <a:bodyPr/>
        <a:lstStyle/>
        <a:p>
          <a:endParaRPr lang="en-US"/>
        </a:p>
      </dgm:t>
    </dgm:pt>
    <dgm:pt modelId="{2BC60AE6-546C-459E-87C0-286C5D955BA7}" type="sibTrans" cxnId="{5518F501-690C-42C2-B4FB-4659FD7F8932}">
      <dgm:prSet/>
      <dgm:spPr/>
      <dgm:t>
        <a:bodyPr/>
        <a:lstStyle/>
        <a:p>
          <a:endParaRPr lang="en-US"/>
        </a:p>
      </dgm:t>
    </dgm:pt>
    <dgm:pt modelId="{19989892-B980-4108-BF7A-3D9C6F2A291C}">
      <dgm:prSet/>
      <dgm:spPr/>
      <dgm:t>
        <a:bodyPr/>
        <a:lstStyle/>
        <a:p>
          <a:r>
            <a:rPr lang="en-US" b="1"/>
            <a:t>➡️ DUA LO HACE POSIBLE MEDIANTE MÚLTIPLES FORMAS DE REPRESENTACIÓN Y ACCIÓN.</a:t>
          </a:r>
          <a:endParaRPr lang="en-US"/>
        </a:p>
      </dgm:t>
    </dgm:pt>
    <dgm:pt modelId="{C5ECE90E-6000-4924-B3EF-1B72146B77D6}" type="parTrans" cxnId="{F80104FE-3D2E-4482-98E5-6A756E8D62CD}">
      <dgm:prSet/>
      <dgm:spPr/>
      <dgm:t>
        <a:bodyPr/>
        <a:lstStyle/>
        <a:p>
          <a:endParaRPr lang="en-US"/>
        </a:p>
      </dgm:t>
    </dgm:pt>
    <dgm:pt modelId="{80048735-4215-45A2-AE4D-F690413D9208}" type="sibTrans" cxnId="{F80104FE-3D2E-4482-98E5-6A756E8D62CD}">
      <dgm:prSet/>
      <dgm:spPr/>
      <dgm:t>
        <a:bodyPr/>
        <a:lstStyle/>
        <a:p>
          <a:endParaRPr lang="en-US"/>
        </a:p>
      </dgm:t>
    </dgm:pt>
    <dgm:pt modelId="{811ADE08-9DFB-42F1-97A8-B263F5938E80}" type="pres">
      <dgm:prSet presAssocID="{44E4D0BD-F147-482D-BBF0-859D416567A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BF66AA2-A772-47C2-AE2E-09881E41F7D1}" type="pres">
      <dgm:prSet presAssocID="{1B340817-C118-4A59-8F3D-3E8146409464}" presName="hierRoot1" presStyleCnt="0">
        <dgm:presLayoutVars>
          <dgm:hierBranch val="init"/>
        </dgm:presLayoutVars>
      </dgm:prSet>
      <dgm:spPr/>
    </dgm:pt>
    <dgm:pt modelId="{A3589DFC-F78F-4395-8749-6825406B1A50}" type="pres">
      <dgm:prSet presAssocID="{1B340817-C118-4A59-8F3D-3E8146409464}" presName="rootComposite1" presStyleCnt="0"/>
      <dgm:spPr/>
    </dgm:pt>
    <dgm:pt modelId="{8D158923-7B60-4E39-AD4B-8F08587D582A}" type="pres">
      <dgm:prSet presAssocID="{1B340817-C118-4A59-8F3D-3E8146409464}" presName="rootText1" presStyleLbl="node0" presStyleIdx="0" presStyleCnt="2">
        <dgm:presLayoutVars>
          <dgm:chPref val="3"/>
        </dgm:presLayoutVars>
      </dgm:prSet>
      <dgm:spPr/>
    </dgm:pt>
    <dgm:pt modelId="{8E653BDC-A26C-430B-B7A9-8E9CB8A296C2}" type="pres">
      <dgm:prSet presAssocID="{1B340817-C118-4A59-8F3D-3E8146409464}" presName="rootConnector1" presStyleLbl="node1" presStyleIdx="0" presStyleCnt="0"/>
      <dgm:spPr/>
    </dgm:pt>
    <dgm:pt modelId="{8B0187A6-5D9C-4169-B848-6421280D54F3}" type="pres">
      <dgm:prSet presAssocID="{1B340817-C118-4A59-8F3D-3E8146409464}" presName="hierChild2" presStyleCnt="0"/>
      <dgm:spPr/>
    </dgm:pt>
    <dgm:pt modelId="{C542FE09-8119-46D7-A29D-ECE09BD8525A}" type="pres">
      <dgm:prSet presAssocID="{7A2EE9EC-E48E-4D4E-A8BB-FC922F80326A}" presName="Name64" presStyleLbl="parChTrans1D2" presStyleIdx="0" presStyleCnt="5"/>
      <dgm:spPr/>
    </dgm:pt>
    <dgm:pt modelId="{E70FDC46-7549-4541-8318-0D7B28B40FA7}" type="pres">
      <dgm:prSet presAssocID="{C578CDBE-9AF5-4D17-82B3-1079F1E10BF6}" presName="hierRoot2" presStyleCnt="0">
        <dgm:presLayoutVars>
          <dgm:hierBranch val="init"/>
        </dgm:presLayoutVars>
      </dgm:prSet>
      <dgm:spPr/>
    </dgm:pt>
    <dgm:pt modelId="{A83376F6-5E11-4326-BA55-8A2988A35DE7}" type="pres">
      <dgm:prSet presAssocID="{C578CDBE-9AF5-4D17-82B3-1079F1E10BF6}" presName="rootComposite" presStyleCnt="0"/>
      <dgm:spPr/>
    </dgm:pt>
    <dgm:pt modelId="{450F5A3B-B52D-4BAD-981F-CB793289FFBA}" type="pres">
      <dgm:prSet presAssocID="{C578CDBE-9AF5-4D17-82B3-1079F1E10BF6}" presName="rootText" presStyleLbl="node2" presStyleIdx="0" presStyleCnt="5">
        <dgm:presLayoutVars>
          <dgm:chPref val="3"/>
        </dgm:presLayoutVars>
      </dgm:prSet>
      <dgm:spPr/>
    </dgm:pt>
    <dgm:pt modelId="{65077D95-47EE-4B43-AC0C-9FF97F8840E0}" type="pres">
      <dgm:prSet presAssocID="{C578CDBE-9AF5-4D17-82B3-1079F1E10BF6}" presName="rootConnector" presStyleLbl="node2" presStyleIdx="0" presStyleCnt="5"/>
      <dgm:spPr/>
    </dgm:pt>
    <dgm:pt modelId="{7007D723-777D-4617-B4FD-97F5CAF8D523}" type="pres">
      <dgm:prSet presAssocID="{C578CDBE-9AF5-4D17-82B3-1079F1E10BF6}" presName="hierChild4" presStyleCnt="0"/>
      <dgm:spPr/>
    </dgm:pt>
    <dgm:pt modelId="{A1696951-F89A-4B48-97B5-B689DA13DEFF}" type="pres">
      <dgm:prSet presAssocID="{C578CDBE-9AF5-4D17-82B3-1079F1E10BF6}" presName="hierChild5" presStyleCnt="0"/>
      <dgm:spPr/>
    </dgm:pt>
    <dgm:pt modelId="{9CAA2BC9-97ED-4739-AF6D-1F1929813A34}" type="pres">
      <dgm:prSet presAssocID="{AF99676D-245B-43BC-B9FC-A0A931666F35}" presName="Name64" presStyleLbl="parChTrans1D2" presStyleIdx="1" presStyleCnt="5"/>
      <dgm:spPr/>
    </dgm:pt>
    <dgm:pt modelId="{441446D3-DAA8-4AB5-B618-4B5733E46219}" type="pres">
      <dgm:prSet presAssocID="{B9385D7C-BB51-4B4A-91BC-36C053FF4157}" presName="hierRoot2" presStyleCnt="0">
        <dgm:presLayoutVars>
          <dgm:hierBranch val="init"/>
        </dgm:presLayoutVars>
      </dgm:prSet>
      <dgm:spPr/>
    </dgm:pt>
    <dgm:pt modelId="{2432F33F-6C67-459D-83C1-55C3EE064F7E}" type="pres">
      <dgm:prSet presAssocID="{B9385D7C-BB51-4B4A-91BC-36C053FF4157}" presName="rootComposite" presStyleCnt="0"/>
      <dgm:spPr/>
    </dgm:pt>
    <dgm:pt modelId="{661E5819-F114-45DB-85F5-888AB9B76959}" type="pres">
      <dgm:prSet presAssocID="{B9385D7C-BB51-4B4A-91BC-36C053FF4157}" presName="rootText" presStyleLbl="node2" presStyleIdx="1" presStyleCnt="5">
        <dgm:presLayoutVars>
          <dgm:chPref val="3"/>
        </dgm:presLayoutVars>
      </dgm:prSet>
      <dgm:spPr/>
    </dgm:pt>
    <dgm:pt modelId="{C9045C58-A64A-4222-9EFB-8238CD35A4D1}" type="pres">
      <dgm:prSet presAssocID="{B9385D7C-BB51-4B4A-91BC-36C053FF4157}" presName="rootConnector" presStyleLbl="node2" presStyleIdx="1" presStyleCnt="5"/>
      <dgm:spPr/>
    </dgm:pt>
    <dgm:pt modelId="{E397C1CE-FEA4-4483-8ADD-B2284DEB06EE}" type="pres">
      <dgm:prSet presAssocID="{B9385D7C-BB51-4B4A-91BC-36C053FF4157}" presName="hierChild4" presStyleCnt="0"/>
      <dgm:spPr/>
    </dgm:pt>
    <dgm:pt modelId="{D2135875-848A-4942-9A05-566A57F649BF}" type="pres">
      <dgm:prSet presAssocID="{B9385D7C-BB51-4B4A-91BC-36C053FF4157}" presName="hierChild5" presStyleCnt="0"/>
      <dgm:spPr/>
    </dgm:pt>
    <dgm:pt modelId="{B092735A-7D13-436C-9487-9C2278FB8759}" type="pres">
      <dgm:prSet presAssocID="{F5EF7CF5-A104-4F7A-8814-EDA2D0A20DEF}" presName="Name64" presStyleLbl="parChTrans1D2" presStyleIdx="2" presStyleCnt="5"/>
      <dgm:spPr/>
    </dgm:pt>
    <dgm:pt modelId="{70AF7C0E-639D-4FE2-8538-2627AB8883C7}" type="pres">
      <dgm:prSet presAssocID="{5162C85C-61AA-46AC-91CE-9B33B27C49A8}" presName="hierRoot2" presStyleCnt="0">
        <dgm:presLayoutVars>
          <dgm:hierBranch val="init"/>
        </dgm:presLayoutVars>
      </dgm:prSet>
      <dgm:spPr/>
    </dgm:pt>
    <dgm:pt modelId="{3A3340EA-8B4B-42D2-8541-F04A91412142}" type="pres">
      <dgm:prSet presAssocID="{5162C85C-61AA-46AC-91CE-9B33B27C49A8}" presName="rootComposite" presStyleCnt="0"/>
      <dgm:spPr/>
    </dgm:pt>
    <dgm:pt modelId="{43882489-0748-4FEA-ACD7-4C7CBDCF52C6}" type="pres">
      <dgm:prSet presAssocID="{5162C85C-61AA-46AC-91CE-9B33B27C49A8}" presName="rootText" presStyleLbl="node2" presStyleIdx="2" presStyleCnt="5">
        <dgm:presLayoutVars>
          <dgm:chPref val="3"/>
        </dgm:presLayoutVars>
      </dgm:prSet>
      <dgm:spPr/>
    </dgm:pt>
    <dgm:pt modelId="{6EF54AF2-0A92-4542-BF5A-14E9498257BF}" type="pres">
      <dgm:prSet presAssocID="{5162C85C-61AA-46AC-91CE-9B33B27C49A8}" presName="rootConnector" presStyleLbl="node2" presStyleIdx="2" presStyleCnt="5"/>
      <dgm:spPr/>
    </dgm:pt>
    <dgm:pt modelId="{9B92FF08-9658-4C31-8141-97CCE849D4F9}" type="pres">
      <dgm:prSet presAssocID="{5162C85C-61AA-46AC-91CE-9B33B27C49A8}" presName="hierChild4" presStyleCnt="0"/>
      <dgm:spPr/>
    </dgm:pt>
    <dgm:pt modelId="{48F64C18-CD5A-45B5-AC2F-741F79726C81}" type="pres">
      <dgm:prSet presAssocID="{5162C85C-61AA-46AC-91CE-9B33B27C49A8}" presName="hierChild5" presStyleCnt="0"/>
      <dgm:spPr/>
    </dgm:pt>
    <dgm:pt modelId="{37EC4D04-F0F5-4369-9D9E-F4AA093BBD48}" type="pres">
      <dgm:prSet presAssocID="{8485B040-B86B-4890-8BC7-A49A743BECFB}" presName="Name64" presStyleLbl="parChTrans1D2" presStyleIdx="3" presStyleCnt="5"/>
      <dgm:spPr/>
    </dgm:pt>
    <dgm:pt modelId="{D804045A-3730-4430-8BC3-48594F62C52E}" type="pres">
      <dgm:prSet presAssocID="{C63F89C1-994B-4BDF-AADA-7BB79F56AD2B}" presName="hierRoot2" presStyleCnt="0">
        <dgm:presLayoutVars>
          <dgm:hierBranch val="init"/>
        </dgm:presLayoutVars>
      </dgm:prSet>
      <dgm:spPr/>
    </dgm:pt>
    <dgm:pt modelId="{E7F3A83B-0C56-4623-A294-1DDF4AFD899E}" type="pres">
      <dgm:prSet presAssocID="{C63F89C1-994B-4BDF-AADA-7BB79F56AD2B}" presName="rootComposite" presStyleCnt="0"/>
      <dgm:spPr/>
    </dgm:pt>
    <dgm:pt modelId="{70AE8C67-D362-4E5C-AC72-640F17F45939}" type="pres">
      <dgm:prSet presAssocID="{C63F89C1-994B-4BDF-AADA-7BB79F56AD2B}" presName="rootText" presStyleLbl="node2" presStyleIdx="3" presStyleCnt="5">
        <dgm:presLayoutVars>
          <dgm:chPref val="3"/>
        </dgm:presLayoutVars>
      </dgm:prSet>
      <dgm:spPr/>
    </dgm:pt>
    <dgm:pt modelId="{B6354A4C-11E5-44F9-89E3-ECF974E25231}" type="pres">
      <dgm:prSet presAssocID="{C63F89C1-994B-4BDF-AADA-7BB79F56AD2B}" presName="rootConnector" presStyleLbl="node2" presStyleIdx="3" presStyleCnt="5"/>
      <dgm:spPr/>
    </dgm:pt>
    <dgm:pt modelId="{1D4A37C7-AB79-4BFE-BD21-BFDBDAC637A7}" type="pres">
      <dgm:prSet presAssocID="{C63F89C1-994B-4BDF-AADA-7BB79F56AD2B}" presName="hierChild4" presStyleCnt="0"/>
      <dgm:spPr/>
    </dgm:pt>
    <dgm:pt modelId="{6F7F642E-6A8B-4E23-A400-C3FB6CFBD3F9}" type="pres">
      <dgm:prSet presAssocID="{C63F89C1-994B-4BDF-AADA-7BB79F56AD2B}" presName="hierChild5" presStyleCnt="0"/>
      <dgm:spPr/>
    </dgm:pt>
    <dgm:pt modelId="{105D8CDC-5BFE-4CA7-ACA5-D38A0F82F3FF}" type="pres">
      <dgm:prSet presAssocID="{44429D4F-0A6C-44D5-9E1F-387063B8B1C9}" presName="Name64" presStyleLbl="parChTrans1D2" presStyleIdx="4" presStyleCnt="5"/>
      <dgm:spPr/>
    </dgm:pt>
    <dgm:pt modelId="{C0C34EF3-4C9B-4DBD-AC8E-1A5089581F2C}" type="pres">
      <dgm:prSet presAssocID="{B969D6F6-2886-4170-B0B0-C2E31E675C4B}" presName="hierRoot2" presStyleCnt="0">
        <dgm:presLayoutVars>
          <dgm:hierBranch val="init"/>
        </dgm:presLayoutVars>
      </dgm:prSet>
      <dgm:spPr/>
    </dgm:pt>
    <dgm:pt modelId="{78ADB63B-EAA1-447E-8B93-68F343BB8BF9}" type="pres">
      <dgm:prSet presAssocID="{B969D6F6-2886-4170-B0B0-C2E31E675C4B}" presName="rootComposite" presStyleCnt="0"/>
      <dgm:spPr/>
    </dgm:pt>
    <dgm:pt modelId="{C7B9EE71-FB20-4BF0-80B9-6C9AC2498CBE}" type="pres">
      <dgm:prSet presAssocID="{B969D6F6-2886-4170-B0B0-C2E31E675C4B}" presName="rootText" presStyleLbl="node2" presStyleIdx="4" presStyleCnt="5">
        <dgm:presLayoutVars>
          <dgm:chPref val="3"/>
        </dgm:presLayoutVars>
      </dgm:prSet>
      <dgm:spPr/>
    </dgm:pt>
    <dgm:pt modelId="{980DF8C8-C59D-4CF9-997B-19667D144B92}" type="pres">
      <dgm:prSet presAssocID="{B969D6F6-2886-4170-B0B0-C2E31E675C4B}" presName="rootConnector" presStyleLbl="node2" presStyleIdx="4" presStyleCnt="5"/>
      <dgm:spPr/>
    </dgm:pt>
    <dgm:pt modelId="{C61A29B2-542A-40F0-AA75-D9339CDA1F1B}" type="pres">
      <dgm:prSet presAssocID="{B969D6F6-2886-4170-B0B0-C2E31E675C4B}" presName="hierChild4" presStyleCnt="0"/>
      <dgm:spPr/>
    </dgm:pt>
    <dgm:pt modelId="{D5ACCD04-39F3-4BEF-851A-E102FC6911BE}" type="pres">
      <dgm:prSet presAssocID="{B969D6F6-2886-4170-B0B0-C2E31E675C4B}" presName="hierChild5" presStyleCnt="0"/>
      <dgm:spPr/>
    </dgm:pt>
    <dgm:pt modelId="{AE154948-0A99-4270-A4E8-8966238833B0}" type="pres">
      <dgm:prSet presAssocID="{1B340817-C118-4A59-8F3D-3E8146409464}" presName="hierChild3" presStyleCnt="0"/>
      <dgm:spPr/>
    </dgm:pt>
    <dgm:pt modelId="{EC8DEAD7-15E6-4386-93A8-B416A2526815}" type="pres">
      <dgm:prSet presAssocID="{19989892-B980-4108-BF7A-3D9C6F2A291C}" presName="hierRoot1" presStyleCnt="0">
        <dgm:presLayoutVars>
          <dgm:hierBranch val="init"/>
        </dgm:presLayoutVars>
      </dgm:prSet>
      <dgm:spPr/>
    </dgm:pt>
    <dgm:pt modelId="{10C38145-CEED-4C03-B2BC-7C246A41834A}" type="pres">
      <dgm:prSet presAssocID="{19989892-B980-4108-BF7A-3D9C6F2A291C}" presName="rootComposite1" presStyleCnt="0"/>
      <dgm:spPr/>
    </dgm:pt>
    <dgm:pt modelId="{E777569E-60ED-48AF-BB6D-16F8174ADC8F}" type="pres">
      <dgm:prSet presAssocID="{19989892-B980-4108-BF7A-3D9C6F2A291C}" presName="rootText1" presStyleLbl="node0" presStyleIdx="1" presStyleCnt="2">
        <dgm:presLayoutVars>
          <dgm:chPref val="3"/>
        </dgm:presLayoutVars>
      </dgm:prSet>
      <dgm:spPr/>
    </dgm:pt>
    <dgm:pt modelId="{16B23479-0741-4B99-BC37-8CDC19CD95EF}" type="pres">
      <dgm:prSet presAssocID="{19989892-B980-4108-BF7A-3D9C6F2A291C}" presName="rootConnector1" presStyleLbl="node1" presStyleIdx="0" presStyleCnt="0"/>
      <dgm:spPr/>
    </dgm:pt>
    <dgm:pt modelId="{4D5EA8DC-083F-4863-8E4C-EE5B34EFFB28}" type="pres">
      <dgm:prSet presAssocID="{19989892-B980-4108-BF7A-3D9C6F2A291C}" presName="hierChild2" presStyleCnt="0"/>
      <dgm:spPr/>
    </dgm:pt>
    <dgm:pt modelId="{C1977F8A-EC8E-4B34-A573-7569409CEF5D}" type="pres">
      <dgm:prSet presAssocID="{19989892-B980-4108-BF7A-3D9C6F2A291C}" presName="hierChild3" presStyleCnt="0"/>
      <dgm:spPr/>
    </dgm:pt>
  </dgm:ptLst>
  <dgm:cxnLst>
    <dgm:cxn modelId="{5518F501-690C-42C2-B4FB-4659FD7F8932}" srcId="{1B340817-C118-4A59-8F3D-3E8146409464}" destId="{B969D6F6-2886-4170-B0B0-C2E31E675C4B}" srcOrd="4" destOrd="0" parTransId="{44429D4F-0A6C-44D5-9E1F-387063B8B1C9}" sibTransId="{2BC60AE6-546C-459E-87C0-286C5D955BA7}"/>
    <dgm:cxn modelId="{D7247902-9845-4732-B876-C7744C332C42}" type="presOf" srcId="{44429D4F-0A6C-44D5-9E1F-387063B8B1C9}" destId="{105D8CDC-5BFE-4CA7-ACA5-D38A0F82F3FF}" srcOrd="0" destOrd="0" presId="urn:microsoft.com/office/officeart/2009/3/layout/HorizontalOrganizationChart"/>
    <dgm:cxn modelId="{6D8D920A-2F54-4804-9607-BFE0B2CA6204}" type="presOf" srcId="{5162C85C-61AA-46AC-91CE-9B33B27C49A8}" destId="{6EF54AF2-0A92-4542-BF5A-14E9498257BF}" srcOrd="1" destOrd="0" presId="urn:microsoft.com/office/officeart/2009/3/layout/HorizontalOrganizationChart"/>
    <dgm:cxn modelId="{647E360C-CA51-4A92-AE8E-279CFB44423C}" type="presOf" srcId="{44E4D0BD-F147-482D-BBF0-859D416567A6}" destId="{811ADE08-9DFB-42F1-97A8-B263F5938E80}" srcOrd="0" destOrd="0" presId="urn:microsoft.com/office/officeart/2009/3/layout/HorizontalOrganizationChart"/>
    <dgm:cxn modelId="{28570E1F-06D5-4F5A-8AEA-41A72ADB550A}" type="presOf" srcId="{1B340817-C118-4A59-8F3D-3E8146409464}" destId="{8D158923-7B60-4E39-AD4B-8F08587D582A}" srcOrd="0" destOrd="0" presId="urn:microsoft.com/office/officeart/2009/3/layout/HorizontalOrganizationChart"/>
    <dgm:cxn modelId="{8E30E932-A266-4BC1-97B9-335EBD8A0898}" srcId="{1B340817-C118-4A59-8F3D-3E8146409464}" destId="{C63F89C1-994B-4BDF-AADA-7BB79F56AD2B}" srcOrd="3" destOrd="0" parTransId="{8485B040-B86B-4890-8BC7-A49A743BECFB}" sibTransId="{76474815-6B13-4982-B324-0D02D3FBC245}"/>
    <dgm:cxn modelId="{972C0839-D5DE-4A94-BF88-EDA993D7D4F2}" srcId="{1B340817-C118-4A59-8F3D-3E8146409464}" destId="{5162C85C-61AA-46AC-91CE-9B33B27C49A8}" srcOrd="2" destOrd="0" parTransId="{F5EF7CF5-A104-4F7A-8814-EDA2D0A20DEF}" sibTransId="{9771BCA0-BB45-4B9D-A7F9-72E5478403F9}"/>
    <dgm:cxn modelId="{60072D46-8F0F-4B53-9A27-AE068BFDD585}" type="presOf" srcId="{5162C85C-61AA-46AC-91CE-9B33B27C49A8}" destId="{43882489-0748-4FEA-ACD7-4C7CBDCF52C6}" srcOrd="0" destOrd="0" presId="urn:microsoft.com/office/officeart/2009/3/layout/HorizontalOrganizationChart"/>
    <dgm:cxn modelId="{49E9C474-4F2D-417D-A215-6D9BEAA6AFA6}" type="presOf" srcId="{AF99676D-245B-43BC-B9FC-A0A931666F35}" destId="{9CAA2BC9-97ED-4739-AF6D-1F1929813A34}" srcOrd="0" destOrd="0" presId="urn:microsoft.com/office/officeart/2009/3/layout/HorizontalOrganizationChart"/>
    <dgm:cxn modelId="{05DA0477-AA74-4886-93E3-A0064D3937A1}" type="presOf" srcId="{19989892-B980-4108-BF7A-3D9C6F2A291C}" destId="{E777569E-60ED-48AF-BB6D-16F8174ADC8F}" srcOrd="0" destOrd="0" presId="urn:microsoft.com/office/officeart/2009/3/layout/HorizontalOrganizationChart"/>
    <dgm:cxn modelId="{2287047D-060B-4657-948B-0F4706FAEA8F}" type="presOf" srcId="{1B340817-C118-4A59-8F3D-3E8146409464}" destId="{8E653BDC-A26C-430B-B7A9-8E9CB8A296C2}" srcOrd="1" destOrd="0" presId="urn:microsoft.com/office/officeart/2009/3/layout/HorizontalOrganizationChart"/>
    <dgm:cxn modelId="{1FBC5783-BB7D-48F2-91E8-246B9F1B716C}" type="presOf" srcId="{7A2EE9EC-E48E-4D4E-A8BB-FC922F80326A}" destId="{C542FE09-8119-46D7-A29D-ECE09BD8525A}" srcOrd="0" destOrd="0" presId="urn:microsoft.com/office/officeart/2009/3/layout/HorizontalOrganizationChart"/>
    <dgm:cxn modelId="{823EF786-BAFA-4551-8492-6D677A4FF3A2}" type="presOf" srcId="{B969D6F6-2886-4170-B0B0-C2E31E675C4B}" destId="{980DF8C8-C59D-4CF9-997B-19667D144B92}" srcOrd="1" destOrd="0" presId="urn:microsoft.com/office/officeart/2009/3/layout/HorizontalOrganizationChart"/>
    <dgm:cxn modelId="{6FFACF89-E664-4431-898B-BA2A28D10E6F}" type="presOf" srcId="{B9385D7C-BB51-4B4A-91BC-36C053FF4157}" destId="{661E5819-F114-45DB-85F5-888AB9B76959}" srcOrd="0" destOrd="0" presId="urn:microsoft.com/office/officeart/2009/3/layout/HorizontalOrganizationChart"/>
    <dgm:cxn modelId="{5BD73E91-E718-4339-8115-F9C47E1F5780}" type="presOf" srcId="{C578CDBE-9AF5-4D17-82B3-1079F1E10BF6}" destId="{450F5A3B-B52D-4BAD-981F-CB793289FFBA}" srcOrd="0" destOrd="0" presId="urn:microsoft.com/office/officeart/2009/3/layout/HorizontalOrganizationChart"/>
    <dgm:cxn modelId="{E2AF789A-472C-4D6D-8FDF-35FA06324694}" srcId="{44E4D0BD-F147-482D-BBF0-859D416567A6}" destId="{1B340817-C118-4A59-8F3D-3E8146409464}" srcOrd="0" destOrd="0" parTransId="{48F36974-DE5C-4DFC-9EBB-AD8FE4371433}" sibTransId="{D76E5DF7-D954-41A4-AF12-75E3B57799C8}"/>
    <dgm:cxn modelId="{A7358B9C-E477-4905-8268-3E41D1039CEF}" type="presOf" srcId="{F5EF7CF5-A104-4F7A-8814-EDA2D0A20DEF}" destId="{B092735A-7D13-436C-9487-9C2278FB8759}" srcOrd="0" destOrd="0" presId="urn:microsoft.com/office/officeart/2009/3/layout/HorizontalOrganizationChart"/>
    <dgm:cxn modelId="{0BDDAAB2-8055-44BC-ACDB-468C3D199F88}" type="presOf" srcId="{C63F89C1-994B-4BDF-AADA-7BB79F56AD2B}" destId="{70AE8C67-D362-4E5C-AC72-640F17F45939}" srcOrd="0" destOrd="0" presId="urn:microsoft.com/office/officeart/2009/3/layout/HorizontalOrganizationChart"/>
    <dgm:cxn modelId="{60857FBC-9EF7-4D68-B3BC-8344913F872C}" type="presOf" srcId="{8485B040-B86B-4890-8BC7-A49A743BECFB}" destId="{37EC4D04-F0F5-4369-9D9E-F4AA093BBD48}" srcOrd="0" destOrd="0" presId="urn:microsoft.com/office/officeart/2009/3/layout/HorizontalOrganizationChart"/>
    <dgm:cxn modelId="{4418A2C9-C40A-4690-A4AF-827858380A92}" type="presOf" srcId="{B9385D7C-BB51-4B4A-91BC-36C053FF4157}" destId="{C9045C58-A64A-4222-9EFB-8238CD35A4D1}" srcOrd="1" destOrd="0" presId="urn:microsoft.com/office/officeart/2009/3/layout/HorizontalOrganizationChart"/>
    <dgm:cxn modelId="{29F432CA-3B6F-4667-8D3B-66476690098C}" srcId="{1B340817-C118-4A59-8F3D-3E8146409464}" destId="{C578CDBE-9AF5-4D17-82B3-1079F1E10BF6}" srcOrd="0" destOrd="0" parTransId="{7A2EE9EC-E48E-4D4E-A8BB-FC922F80326A}" sibTransId="{4894C079-139A-4AC5-A5FF-D6757714C3DB}"/>
    <dgm:cxn modelId="{261D82D8-63BD-429C-8FE4-714A7372A3F0}" type="presOf" srcId="{19989892-B980-4108-BF7A-3D9C6F2A291C}" destId="{16B23479-0741-4B99-BC37-8CDC19CD95EF}" srcOrd="1" destOrd="0" presId="urn:microsoft.com/office/officeart/2009/3/layout/HorizontalOrganizationChart"/>
    <dgm:cxn modelId="{E829EFDA-DDA1-4292-A614-AAB9447236DC}" type="presOf" srcId="{C578CDBE-9AF5-4D17-82B3-1079F1E10BF6}" destId="{65077D95-47EE-4B43-AC0C-9FF97F8840E0}" srcOrd="1" destOrd="0" presId="urn:microsoft.com/office/officeart/2009/3/layout/HorizontalOrganizationChart"/>
    <dgm:cxn modelId="{95EF94F3-C1B7-47C7-B00F-4A688B0AF199}" type="presOf" srcId="{B969D6F6-2886-4170-B0B0-C2E31E675C4B}" destId="{C7B9EE71-FB20-4BF0-80B9-6C9AC2498CBE}" srcOrd="0" destOrd="0" presId="urn:microsoft.com/office/officeart/2009/3/layout/HorizontalOrganizationChart"/>
    <dgm:cxn modelId="{61140AF4-44AB-4A10-B284-F08F748A6D8D}" srcId="{1B340817-C118-4A59-8F3D-3E8146409464}" destId="{B9385D7C-BB51-4B4A-91BC-36C053FF4157}" srcOrd="1" destOrd="0" parTransId="{AF99676D-245B-43BC-B9FC-A0A931666F35}" sibTransId="{2671A86B-7C04-4345-BDC0-A3D14D06EB86}"/>
    <dgm:cxn modelId="{335875FB-9C75-4CDE-B743-7391F5FC9DAB}" type="presOf" srcId="{C63F89C1-994B-4BDF-AADA-7BB79F56AD2B}" destId="{B6354A4C-11E5-44F9-89E3-ECF974E25231}" srcOrd="1" destOrd="0" presId="urn:microsoft.com/office/officeart/2009/3/layout/HorizontalOrganizationChart"/>
    <dgm:cxn modelId="{F80104FE-3D2E-4482-98E5-6A756E8D62CD}" srcId="{44E4D0BD-F147-482D-BBF0-859D416567A6}" destId="{19989892-B980-4108-BF7A-3D9C6F2A291C}" srcOrd="1" destOrd="0" parTransId="{C5ECE90E-6000-4924-B3EF-1B72146B77D6}" sibTransId="{80048735-4215-45A2-AE4D-F690413D9208}"/>
    <dgm:cxn modelId="{C17C1D64-D386-41CC-A279-969333D53971}" type="presParOf" srcId="{811ADE08-9DFB-42F1-97A8-B263F5938E80}" destId="{ABF66AA2-A772-47C2-AE2E-09881E41F7D1}" srcOrd="0" destOrd="0" presId="urn:microsoft.com/office/officeart/2009/3/layout/HorizontalOrganizationChart"/>
    <dgm:cxn modelId="{DDADEEF3-1B99-4014-AF7B-0CD284B1DCA2}" type="presParOf" srcId="{ABF66AA2-A772-47C2-AE2E-09881E41F7D1}" destId="{A3589DFC-F78F-4395-8749-6825406B1A50}" srcOrd="0" destOrd="0" presId="urn:microsoft.com/office/officeart/2009/3/layout/HorizontalOrganizationChart"/>
    <dgm:cxn modelId="{552ABA26-0591-4E53-950F-F42B528AABDC}" type="presParOf" srcId="{A3589DFC-F78F-4395-8749-6825406B1A50}" destId="{8D158923-7B60-4E39-AD4B-8F08587D582A}" srcOrd="0" destOrd="0" presId="urn:microsoft.com/office/officeart/2009/3/layout/HorizontalOrganizationChart"/>
    <dgm:cxn modelId="{6F401A74-0B1C-467E-A7E8-10C8A2A8C01A}" type="presParOf" srcId="{A3589DFC-F78F-4395-8749-6825406B1A50}" destId="{8E653BDC-A26C-430B-B7A9-8E9CB8A296C2}" srcOrd="1" destOrd="0" presId="urn:microsoft.com/office/officeart/2009/3/layout/HorizontalOrganizationChart"/>
    <dgm:cxn modelId="{D6752358-8690-437C-A946-59E7C0C3310E}" type="presParOf" srcId="{ABF66AA2-A772-47C2-AE2E-09881E41F7D1}" destId="{8B0187A6-5D9C-4169-B848-6421280D54F3}" srcOrd="1" destOrd="0" presId="urn:microsoft.com/office/officeart/2009/3/layout/HorizontalOrganizationChart"/>
    <dgm:cxn modelId="{7431F822-A80E-47EE-8C67-F0288FAF795B}" type="presParOf" srcId="{8B0187A6-5D9C-4169-B848-6421280D54F3}" destId="{C542FE09-8119-46D7-A29D-ECE09BD8525A}" srcOrd="0" destOrd="0" presId="urn:microsoft.com/office/officeart/2009/3/layout/HorizontalOrganizationChart"/>
    <dgm:cxn modelId="{16D11819-2A75-4514-85A2-37C585158F30}" type="presParOf" srcId="{8B0187A6-5D9C-4169-B848-6421280D54F3}" destId="{E70FDC46-7549-4541-8318-0D7B28B40FA7}" srcOrd="1" destOrd="0" presId="urn:microsoft.com/office/officeart/2009/3/layout/HorizontalOrganizationChart"/>
    <dgm:cxn modelId="{5ECE699B-E769-459A-86CC-7FB6A6131CFB}" type="presParOf" srcId="{E70FDC46-7549-4541-8318-0D7B28B40FA7}" destId="{A83376F6-5E11-4326-BA55-8A2988A35DE7}" srcOrd="0" destOrd="0" presId="urn:microsoft.com/office/officeart/2009/3/layout/HorizontalOrganizationChart"/>
    <dgm:cxn modelId="{D3AF92B0-B798-438D-8545-DDC60348DF75}" type="presParOf" srcId="{A83376F6-5E11-4326-BA55-8A2988A35DE7}" destId="{450F5A3B-B52D-4BAD-981F-CB793289FFBA}" srcOrd="0" destOrd="0" presId="urn:microsoft.com/office/officeart/2009/3/layout/HorizontalOrganizationChart"/>
    <dgm:cxn modelId="{39846696-2910-4C68-A2A3-6AE05A37C310}" type="presParOf" srcId="{A83376F6-5E11-4326-BA55-8A2988A35DE7}" destId="{65077D95-47EE-4B43-AC0C-9FF97F8840E0}" srcOrd="1" destOrd="0" presId="urn:microsoft.com/office/officeart/2009/3/layout/HorizontalOrganizationChart"/>
    <dgm:cxn modelId="{4881EC48-7617-49B1-B953-0C0193A7FF28}" type="presParOf" srcId="{E70FDC46-7549-4541-8318-0D7B28B40FA7}" destId="{7007D723-777D-4617-B4FD-97F5CAF8D523}" srcOrd="1" destOrd="0" presId="urn:microsoft.com/office/officeart/2009/3/layout/HorizontalOrganizationChart"/>
    <dgm:cxn modelId="{11E862B7-EB19-44ED-A1BB-8B422E60F512}" type="presParOf" srcId="{E70FDC46-7549-4541-8318-0D7B28B40FA7}" destId="{A1696951-F89A-4B48-97B5-B689DA13DEFF}" srcOrd="2" destOrd="0" presId="urn:microsoft.com/office/officeart/2009/3/layout/HorizontalOrganizationChart"/>
    <dgm:cxn modelId="{7D06FC62-8518-4BA4-B5D7-03A600512556}" type="presParOf" srcId="{8B0187A6-5D9C-4169-B848-6421280D54F3}" destId="{9CAA2BC9-97ED-4739-AF6D-1F1929813A34}" srcOrd="2" destOrd="0" presId="urn:microsoft.com/office/officeart/2009/3/layout/HorizontalOrganizationChart"/>
    <dgm:cxn modelId="{60556210-BCA7-48B9-B4FA-4E4DC93FF904}" type="presParOf" srcId="{8B0187A6-5D9C-4169-B848-6421280D54F3}" destId="{441446D3-DAA8-4AB5-B618-4B5733E46219}" srcOrd="3" destOrd="0" presId="urn:microsoft.com/office/officeart/2009/3/layout/HorizontalOrganizationChart"/>
    <dgm:cxn modelId="{80E68C48-2B47-4C50-9106-275D58EA720E}" type="presParOf" srcId="{441446D3-DAA8-4AB5-B618-4B5733E46219}" destId="{2432F33F-6C67-459D-83C1-55C3EE064F7E}" srcOrd="0" destOrd="0" presId="urn:microsoft.com/office/officeart/2009/3/layout/HorizontalOrganizationChart"/>
    <dgm:cxn modelId="{A552EA21-B59F-42CB-A546-CFB65692C0A2}" type="presParOf" srcId="{2432F33F-6C67-459D-83C1-55C3EE064F7E}" destId="{661E5819-F114-45DB-85F5-888AB9B76959}" srcOrd="0" destOrd="0" presId="urn:microsoft.com/office/officeart/2009/3/layout/HorizontalOrganizationChart"/>
    <dgm:cxn modelId="{F18F6A8A-022A-4BFE-81FC-3D363F4A70F8}" type="presParOf" srcId="{2432F33F-6C67-459D-83C1-55C3EE064F7E}" destId="{C9045C58-A64A-4222-9EFB-8238CD35A4D1}" srcOrd="1" destOrd="0" presId="urn:microsoft.com/office/officeart/2009/3/layout/HorizontalOrganizationChart"/>
    <dgm:cxn modelId="{60E414DD-9028-4EA2-83C0-CF72EAFDA303}" type="presParOf" srcId="{441446D3-DAA8-4AB5-B618-4B5733E46219}" destId="{E397C1CE-FEA4-4483-8ADD-B2284DEB06EE}" srcOrd="1" destOrd="0" presId="urn:microsoft.com/office/officeart/2009/3/layout/HorizontalOrganizationChart"/>
    <dgm:cxn modelId="{54CEF4B1-C289-4803-B8C3-27F28839C4D9}" type="presParOf" srcId="{441446D3-DAA8-4AB5-B618-4B5733E46219}" destId="{D2135875-848A-4942-9A05-566A57F649BF}" srcOrd="2" destOrd="0" presId="urn:microsoft.com/office/officeart/2009/3/layout/HorizontalOrganizationChart"/>
    <dgm:cxn modelId="{E5DA0E18-C272-434D-8B90-1FE76523EFAC}" type="presParOf" srcId="{8B0187A6-5D9C-4169-B848-6421280D54F3}" destId="{B092735A-7D13-436C-9487-9C2278FB8759}" srcOrd="4" destOrd="0" presId="urn:microsoft.com/office/officeart/2009/3/layout/HorizontalOrganizationChart"/>
    <dgm:cxn modelId="{29F37E7E-A837-4894-AC84-99D5413667B2}" type="presParOf" srcId="{8B0187A6-5D9C-4169-B848-6421280D54F3}" destId="{70AF7C0E-639D-4FE2-8538-2627AB8883C7}" srcOrd="5" destOrd="0" presId="urn:microsoft.com/office/officeart/2009/3/layout/HorizontalOrganizationChart"/>
    <dgm:cxn modelId="{DF35692C-847B-47C9-BEAB-E68FE5E43374}" type="presParOf" srcId="{70AF7C0E-639D-4FE2-8538-2627AB8883C7}" destId="{3A3340EA-8B4B-42D2-8541-F04A91412142}" srcOrd="0" destOrd="0" presId="urn:microsoft.com/office/officeart/2009/3/layout/HorizontalOrganizationChart"/>
    <dgm:cxn modelId="{219173B4-7410-4FE1-B193-6B779D44B5FD}" type="presParOf" srcId="{3A3340EA-8B4B-42D2-8541-F04A91412142}" destId="{43882489-0748-4FEA-ACD7-4C7CBDCF52C6}" srcOrd="0" destOrd="0" presId="urn:microsoft.com/office/officeart/2009/3/layout/HorizontalOrganizationChart"/>
    <dgm:cxn modelId="{01C35BB5-DBA1-470B-9E57-BB3273D800A3}" type="presParOf" srcId="{3A3340EA-8B4B-42D2-8541-F04A91412142}" destId="{6EF54AF2-0A92-4542-BF5A-14E9498257BF}" srcOrd="1" destOrd="0" presId="urn:microsoft.com/office/officeart/2009/3/layout/HorizontalOrganizationChart"/>
    <dgm:cxn modelId="{2D851A9A-1D4D-4C32-A5F5-4FC6B50EA04D}" type="presParOf" srcId="{70AF7C0E-639D-4FE2-8538-2627AB8883C7}" destId="{9B92FF08-9658-4C31-8141-97CCE849D4F9}" srcOrd="1" destOrd="0" presId="urn:microsoft.com/office/officeart/2009/3/layout/HorizontalOrganizationChart"/>
    <dgm:cxn modelId="{2E98C29D-60FB-4756-B58D-CB47E51D5C36}" type="presParOf" srcId="{70AF7C0E-639D-4FE2-8538-2627AB8883C7}" destId="{48F64C18-CD5A-45B5-AC2F-741F79726C81}" srcOrd="2" destOrd="0" presId="urn:microsoft.com/office/officeart/2009/3/layout/HorizontalOrganizationChart"/>
    <dgm:cxn modelId="{A83823A9-9C0C-4E55-9BBF-E58DD0ECB2EF}" type="presParOf" srcId="{8B0187A6-5D9C-4169-B848-6421280D54F3}" destId="{37EC4D04-F0F5-4369-9D9E-F4AA093BBD48}" srcOrd="6" destOrd="0" presId="urn:microsoft.com/office/officeart/2009/3/layout/HorizontalOrganizationChart"/>
    <dgm:cxn modelId="{A9EDF18B-E7D6-4999-AFBF-FCB385D64409}" type="presParOf" srcId="{8B0187A6-5D9C-4169-B848-6421280D54F3}" destId="{D804045A-3730-4430-8BC3-48594F62C52E}" srcOrd="7" destOrd="0" presId="urn:microsoft.com/office/officeart/2009/3/layout/HorizontalOrganizationChart"/>
    <dgm:cxn modelId="{9A167869-C884-450F-9B13-EC9A2C5618D3}" type="presParOf" srcId="{D804045A-3730-4430-8BC3-48594F62C52E}" destId="{E7F3A83B-0C56-4623-A294-1DDF4AFD899E}" srcOrd="0" destOrd="0" presId="urn:microsoft.com/office/officeart/2009/3/layout/HorizontalOrganizationChart"/>
    <dgm:cxn modelId="{FA011D11-2CDC-40E5-B280-ECE9F63C948F}" type="presParOf" srcId="{E7F3A83B-0C56-4623-A294-1DDF4AFD899E}" destId="{70AE8C67-D362-4E5C-AC72-640F17F45939}" srcOrd="0" destOrd="0" presId="urn:microsoft.com/office/officeart/2009/3/layout/HorizontalOrganizationChart"/>
    <dgm:cxn modelId="{B9C6A889-93C9-409C-857C-7BB9249A6337}" type="presParOf" srcId="{E7F3A83B-0C56-4623-A294-1DDF4AFD899E}" destId="{B6354A4C-11E5-44F9-89E3-ECF974E25231}" srcOrd="1" destOrd="0" presId="urn:microsoft.com/office/officeart/2009/3/layout/HorizontalOrganizationChart"/>
    <dgm:cxn modelId="{08CDA001-1FB4-4D25-9299-359EAF4C25F0}" type="presParOf" srcId="{D804045A-3730-4430-8BC3-48594F62C52E}" destId="{1D4A37C7-AB79-4BFE-BD21-BFDBDAC637A7}" srcOrd="1" destOrd="0" presId="urn:microsoft.com/office/officeart/2009/3/layout/HorizontalOrganizationChart"/>
    <dgm:cxn modelId="{C892B3BA-1D66-4B6E-8B66-ED017ADE2A57}" type="presParOf" srcId="{D804045A-3730-4430-8BC3-48594F62C52E}" destId="{6F7F642E-6A8B-4E23-A400-C3FB6CFBD3F9}" srcOrd="2" destOrd="0" presId="urn:microsoft.com/office/officeart/2009/3/layout/HorizontalOrganizationChart"/>
    <dgm:cxn modelId="{CF91BD28-4CAE-4422-AC6A-FEA469C41090}" type="presParOf" srcId="{8B0187A6-5D9C-4169-B848-6421280D54F3}" destId="{105D8CDC-5BFE-4CA7-ACA5-D38A0F82F3FF}" srcOrd="8" destOrd="0" presId="urn:microsoft.com/office/officeart/2009/3/layout/HorizontalOrganizationChart"/>
    <dgm:cxn modelId="{5986B829-EF99-4E3F-A398-BFE950B588FC}" type="presParOf" srcId="{8B0187A6-5D9C-4169-B848-6421280D54F3}" destId="{C0C34EF3-4C9B-4DBD-AC8E-1A5089581F2C}" srcOrd="9" destOrd="0" presId="urn:microsoft.com/office/officeart/2009/3/layout/HorizontalOrganizationChart"/>
    <dgm:cxn modelId="{2206747D-DF1D-4C19-B487-4EFEACBBE532}" type="presParOf" srcId="{C0C34EF3-4C9B-4DBD-AC8E-1A5089581F2C}" destId="{78ADB63B-EAA1-447E-8B93-68F343BB8BF9}" srcOrd="0" destOrd="0" presId="urn:microsoft.com/office/officeart/2009/3/layout/HorizontalOrganizationChart"/>
    <dgm:cxn modelId="{F1A39464-E3BC-4303-A31B-F1D49DCBFEE4}" type="presParOf" srcId="{78ADB63B-EAA1-447E-8B93-68F343BB8BF9}" destId="{C7B9EE71-FB20-4BF0-80B9-6C9AC2498CBE}" srcOrd="0" destOrd="0" presId="urn:microsoft.com/office/officeart/2009/3/layout/HorizontalOrganizationChart"/>
    <dgm:cxn modelId="{04782D72-A009-41E4-851F-15102A5B78AC}" type="presParOf" srcId="{78ADB63B-EAA1-447E-8B93-68F343BB8BF9}" destId="{980DF8C8-C59D-4CF9-997B-19667D144B92}" srcOrd="1" destOrd="0" presId="urn:microsoft.com/office/officeart/2009/3/layout/HorizontalOrganizationChart"/>
    <dgm:cxn modelId="{D091E7E1-E0EB-4B68-BF68-BE2CA9ADB6DE}" type="presParOf" srcId="{C0C34EF3-4C9B-4DBD-AC8E-1A5089581F2C}" destId="{C61A29B2-542A-40F0-AA75-D9339CDA1F1B}" srcOrd="1" destOrd="0" presId="urn:microsoft.com/office/officeart/2009/3/layout/HorizontalOrganizationChart"/>
    <dgm:cxn modelId="{475DA386-1754-4AF3-B66C-DBAC1EAE6393}" type="presParOf" srcId="{C0C34EF3-4C9B-4DBD-AC8E-1A5089581F2C}" destId="{D5ACCD04-39F3-4BEF-851A-E102FC6911BE}" srcOrd="2" destOrd="0" presId="urn:microsoft.com/office/officeart/2009/3/layout/HorizontalOrganizationChart"/>
    <dgm:cxn modelId="{DF672DDC-7DE4-4EDF-ABAF-EDF62AECD10D}" type="presParOf" srcId="{ABF66AA2-A772-47C2-AE2E-09881E41F7D1}" destId="{AE154948-0A99-4270-A4E8-8966238833B0}" srcOrd="2" destOrd="0" presId="urn:microsoft.com/office/officeart/2009/3/layout/HorizontalOrganizationChart"/>
    <dgm:cxn modelId="{7155BD2E-AB78-440C-8E80-9045E99FEB3A}" type="presParOf" srcId="{811ADE08-9DFB-42F1-97A8-B263F5938E80}" destId="{EC8DEAD7-15E6-4386-93A8-B416A2526815}" srcOrd="1" destOrd="0" presId="urn:microsoft.com/office/officeart/2009/3/layout/HorizontalOrganizationChart"/>
    <dgm:cxn modelId="{7E57C370-8D98-4517-9DBA-6E9D4D155A2B}" type="presParOf" srcId="{EC8DEAD7-15E6-4386-93A8-B416A2526815}" destId="{10C38145-CEED-4C03-B2BC-7C246A41834A}" srcOrd="0" destOrd="0" presId="urn:microsoft.com/office/officeart/2009/3/layout/HorizontalOrganizationChart"/>
    <dgm:cxn modelId="{0FE379F5-0915-439D-9875-1B8007EA2D5B}" type="presParOf" srcId="{10C38145-CEED-4C03-B2BC-7C246A41834A}" destId="{E777569E-60ED-48AF-BB6D-16F8174ADC8F}" srcOrd="0" destOrd="0" presId="urn:microsoft.com/office/officeart/2009/3/layout/HorizontalOrganizationChart"/>
    <dgm:cxn modelId="{8812A224-CE53-4CBF-982A-94D8FEF4291B}" type="presParOf" srcId="{10C38145-CEED-4C03-B2BC-7C246A41834A}" destId="{16B23479-0741-4B99-BC37-8CDC19CD95EF}" srcOrd="1" destOrd="0" presId="urn:microsoft.com/office/officeart/2009/3/layout/HorizontalOrganizationChart"/>
    <dgm:cxn modelId="{17D26BB3-81BB-4152-8157-0589D609FC2D}" type="presParOf" srcId="{EC8DEAD7-15E6-4386-93A8-B416A2526815}" destId="{4D5EA8DC-083F-4863-8E4C-EE5B34EFFB28}" srcOrd="1" destOrd="0" presId="urn:microsoft.com/office/officeart/2009/3/layout/HorizontalOrganizationChart"/>
    <dgm:cxn modelId="{96F81F75-7252-4416-8D46-17C549B69DF4}" type="presParOf" srcId="{EC8DEAD7-15E6-4386-93A8-B416A2526815}" destId="{C1977F8A-EC8E-4B34-A573-7569409CEF5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D8CDC-5BFE-4CA7-ACA5-D38A0F82F3FF}">
      <dsp:nvSpPr>
        <dsp:cNvPr id="0" name=""/>
        <dsp:cNvSpPr/>
      </dsp:nvSpPr>
      <dsp:spPr>
        <a:xfrm>
          <a:off x="5393546" y="2859132"/>
          <a:ext cx="564678" cy="24281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339" y="0"/>
              </a:lnTo>
              <a:lnTo>
                <a:pt x="282339" y="2428117"/>
              </a:lnTo>
              <a:lnTo>
                <a:pt x="564678" y="24281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EC4D04-F0F5-4369-9D9E-F4AA093BBD48}">
      <dsp:nvSpPr>
        <dsp:cNvPr id="0" name=""/>
        <dsp:cNvSpPr/>
      </dsp:nvSpPr>
      <dsp:spPr>
        <a:xfrm>
          <a:off x="5393546" y="2859132"/>
          <a:ext cx="564678" cy="1214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339" y="0"/>
              </a:lnTo>
              <a:lnTo>
                <a:pt x="282339" y="1214058"/>
              </a:lnTo>
              <a:lnTo>
                <a:pt x="564678" y="12140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2735A-7D13-436C-9487-9C2278FB8759}">
      <dsp:nvSpPr>
        <dsp:cNvPr id="0" name=""/>
        <dsp:cNvSpPr/>
      </dsp:nvSpPr>
      <dsp:spPr>
        <a:xfrm>
          <a:off x="5393546" y="2813413"/>
          <a:ext cx="5646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4678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A2BC9-97ED-4739-AF6D-1F1929813A34}">
      <dsp:nvSpPr>
        <dsp:cNvPr id="0" name=""/>
        <dsp:cNvSpPr/>
      </dsp:nvSpPr>
      <dsp:spPr>
        <a:xfrm>
          <a:off x="5393546" y="1645074"/>
          <a:ext cx="564678" cy="1214058"/>
        </a:xfrm>
        <a:custGeom>
          <a:avLst/>
          <a:gdLst/>
          <a:ahLst/>
          <a:cxnLst/>
          <a:rect l="0" t="0" r="0" b="0"/>
          <a:pathLst>
            <a:path>
              <a:moveTo>
                <a:pt x="0" y="1214058"/>
              </a:moveTo>
              <a:lnTo>
                <a:pt x="282339" y="1214058"/>
              </a:lnTo>
              <a:lnTo>
                <a:pt x="282339" y="0"/>
              </a:lnTo>
              <a:lnTo>
                <a:pt x="56467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42FE09-8119-46D7-A29D-ECE09BD8525A}">
      <dsp:nvSpPr>
        <dsp:cNvPr id="0" name=""/>
        <dsp:cNvSpPr/>
      </dsp:nvSpPr>
      <dsp:spPr>
        <a:xfrm>
          <a:off x="5393546" y="431015"/>
          <a:ext cx="564678" cy="2428117"/>
        </a:xfrm>
        <a:custGeom>
          <a:avLst/>
          <a:gdLst/>
          <a:ahLst/>
          <a:cxnLst/>
          <a:rect l="0" t="0" r="0" b="0"/>
          <a:pathLst>
            <a:path>
              <a:moveTo>
                <a:pt x="0" y="2428117"/>
              </a:moveTo>
              <a:lnTo>
                <a:pt x="282339" y="2428117"/>
              </a:lnTo>
              <a:lnTo>
                <a:pt x="282339" y="0"/>
              </a:lnTo>
              <a:lnTo>
                <a:pt x="564678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158923-7B60-4E39-AD4B-8F08587D582A}">
      <dsp:nvSpPr>
        <dsp:cNvPr id="0" name=""/>
        <dsp:cNvSpPr/>
      </dsp:nvSpPr>
      <dsp:spPr>
        <a:xfrm>
          <a:off x="2570153" y="2428565"/>
          <a:ext cx="2823392" cy="86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UNA EXPERIENCIA ES ACCESIBLE CUANDO...</a:t>
          </a:r>
          <a:endParaRPr lang="en-US" sz="1600" kern="1200"/>
        </a:p>
      </dsp:txBody>
      <dsp:txXfrm>
        <a:off x="2570153" y="2428565"/>
        <a:ext cx="2823392" cy="861134"/>
      </dsp:txXfrm>
    </dsp:sp>
    <dsp:sp modelId="{450F5A3B-B52D-4BAD-981F-CB793289FFBA}">
      <dsp:nvSpPr>
        <dsp:cNvPr id="0" name=""/>
        <dsp:cNvSpPr/>
      </dsp:nvSpPr>
      <dsp:spPr>
        <a:xfrm>
          <a:off x="5958225" y="447"/>
          <a:ext cx="2823392" cy="86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TODOS PUEDEN PARTICIPAR.</a:t>
          </a:r>
          <a:endParaRPr lang="en-US" sz="1600" kern="1200" dirty="0"/>
        </a:p>
      </dsp:txBody>
      <dsp:txXfrm>
        <a:off x="5958225" y="447"/>
        <a:ext cx="2823392" cy="861134"/>
      </dsp:txXfrm>
    </dsp:sp>
    <dsp:sp modelId="{661E5819-F114-45DB-85F5-888AB9B76959}">
      <dsp:nvSpPr>
        <dsp:cNvPr id="0" name=""/>
        <dsp:cNvSpPr/>
      </dsp:nvSpPr>
      <dsp:spPr>
        <a:xfrm>
          <a:off x="5958225" y="1214506"/>
          <a:ext cx="2823392" cy="86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LA INFORMACIÓN ES COMPRENSIBLE.</a:t>
          </a:r>
          <a:endParaRPr lang="en-US" sz="1600" kern="1200"/>
        </a:p>
      </dsp:txBody>
      <dsp:txXfrm>
        <a:off x="5958225" y="1214506"/>
        <a:ext cx="2823392" cy="861134"/>
      </dsp:txXfrm>
    </dsp:sp>
    <dsp:sp modelId="{43882489-0748-4FEA-ACD7-4C7CBDCF52C6}">
      <dsp:nvSpPr>
        <dsp:cNvPr id="0" name=""/>
        <dsp:cNvSpPr/>
      </dsp:nvSpPr>
      <dsp:spPr>
        <a:xfrm>
          <a:off x="5958225" y="2428565"/>
          <a:ext cx="2823392" cy="86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EXISTEN APOYOS.</a:t>
          </a:r>
          <a:endParaRPr lang="en-US" sz="1600" kern="1200"/>
        </a:p>
      </dsp:txBody>
      <dsp:txXfrm>
        <a:off x="5958225" y="2428565"/>
        <a:ext cx="2823392" cy="861134"/>
      </dsp:txXfrm>
    </dsp:sp>
    <dsp:sp modelId="{70AE8C67-D362-4E5C-AC72-640F17F45939}">
      <dsp:nvSpPr>
        <dsp:cNvPr id="0" name=""/>
        <dsp:cNvSpPr/>
      </dsp:nvSpPr>
      <dsp:spPr>
        <a:xfrm>
          <a:off x="5958225" y="3642624"/>
          <a:ext cx="2823392" cy="86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SE ELIMINAN BARRERAS DESDE EL DISEÑO.</a:t>
          </a:r>
          <a:endParaRPr lang="en-US" sz="1600" kern="1200"/>
        </a:p>
      </dsp:txBody>
      <dsp:txXfrm>
        <a:off x="5958225" y="3642624"/>
        <a:ext cx="2823392" cy="861134"/>
      </dsp:txXfrm>
    </dsp:sp>
    <dsp:sp modelId="{C7B9EE71-FB20-4BF0-80B9-6C9AC2498CBE}">
      <dsp:nvSpPr>
        <dsp:cNvPr id="0" name=""/>
        <dsp:cNvSpPr/>
      </dsp:nvSpPr>
      <dsp:spPr>
        <a:xfrm>
          <a:off x="5958225" y="4856683"/>
          <a:ext cx="2823392" cy="86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LA VARIABILIDAD SE ANTICIPA.</a:t>
          </a:r>
          <a:endParaRPr lang="en-US" sz="1600" kern="1200"/>
        </a:p>
      </dsp:txBody>
      <dsp:txXfrm>
        <a:off x="5958225" y="4856683"/>
        <a:ext cx="2823392" cy="861134"/>
      </dsp:txXfrm>
    </dsp:sp>
    <dsp:sp modelId="{E777569E-60ED-48AF-BB6D-16F8174ADC8F}">
      <dsp:nvSpPr>
        <dsp:cNvPr id="0" name=""/>
        <dsp:cNvSpPr/>
      </dsp:nvSpPr>
      <dsp:spPr>
        <a:xfrm>
          <a:off x="2570153" y="3642624"/>
          <a:ext cx="2823392" cy="8611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➡️ DUA LO HACE POSIBLE MEDIANTE MÚLTIPLES FORMAS DE REPRESENTACIÓN Y ACCIÓN.</a:t>
          </a:r>
          <a:endParaRPr lang="en-US" sz="1600" kern="1200"/>
        </a:p>
      </dsp:txBody>
      <dsp:txXfrm>
        <a:off x="2570153" y="3642624"/>
        <a:ext cx="2823392" cy="861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496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Abrir con energía. No leer el subtítulo, dejarlo respirar 2-3 segundos antes de hablar.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Pedir al público una materia/tema/nivel real. Ejecutar el prompt en vivo en Claude o ChatGPT proyectado en pantalla. Tener una captura de respaldo por si falla el wifi.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Repartir o proyectar la plantilla de los 6 componentes antes de empezar. Circular entre las parejas durante los 20 minutos.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Pausa larga después de 'el problema es el diseño'. Esta es la frase ancla de toda la charla.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58090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5669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7923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46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9870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7173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7208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28716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483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1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6365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15091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lilianavidal.com.ar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2D1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510384" y="1819652"/>
            <a:ext cx="4930296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6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DUA + IA</a:t>
            </a:r>
            <a:endParaRPr lang="en-US" sz="6400" dirty="0"/>
          </a:p>
        </p:txBody>
      </p:sp>
      <p:sp>
        <p:nvSpPr>
          <p:cNvPr id="6" name="Text 3"/>
          <p:cNvSpPr/>
          <p:nvPr/>
        </p:nvSpPr>
        <p:spPr>
          <a:xfrm>
            <a:off x="2114316" y="3840480"/>
            <a:ext cx="96012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i="1" dirty="0">
                <a:solidFill>
                  <a:srgbClr val="D6CF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Diseñamos con intención. Guiamos con propósito. Aprenden con sentido.</a:t>
            </a:r>
            <a:endParaRPr lang="en-US" sz="4400" dirty="0"/>
          </a:p>
        </p:txBody>
      </p:sp>
      <p:sp>
        <p:nvSpPr>
          <p:cNvPr id="7" name="Text 4"/>
          <p:cNvSpPr/>
          <p:nvPr/>
        </p:nvSpPr>
        <p:spPr>
          <a:xfrm>
            <a:off x="640080" y="5989320"/>
            <a:ext cx="10515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Understanding by Design</a:t>
            </a:r>
            <a:r>
              <a:rPr lang="en-US" sz="1400" dirty="0">
                <a:solidFill>
                  <a:srgbClr val="8779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·   </a:t>
            </a: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Diseño Universal para el Aprendizaje</a:t>
            </a:r>
            <a:r>
              <a:rPr lang="en-US" sz="1400" dirty="0">
                <a:solidFill>
                  <a:srgbClr val="8779C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 ·   </a:t>
            </a: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Inteligencia Artificial</a:t>
            </a:r>
            <a:endParaRPr lang="en-US" sz="14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9106B1B-75BA-BD5E-BEE0-05EBEF089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900" y="1261864"/>
            <a:ext cx="4706520" cy="151193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4104988-6F25-9D15-3F3B-62599A3C6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199" y="4800600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D1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B9AD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1000" dirty="0"/>
          </a:p>
        </p:txBody>
      </p:sp>
      <p:sp>
        <p:nvSpPr>
          <p:cNvPr id="3" name="Shape 1"/>
          <p:cNvSpPr/>
          <p:nvPr/>
        </p:nvSpPr>
        <p:spPr>
          <a:xfrm>
            <a:off x="8503920" y="-1371600"/>
            <a:ext cx="5029200" cy="5029200"/>
          </a:xfrm>
          <a:prstGeom prst="ellipse">
            <a:avLst/>
          </a:prstGeom>
          <a:solidFill>
            <a:srgbClr val="3A2A7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640080" y="1005840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 PUNTO DE PARTIDA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94360" y="1554480"/>
            <a:ext cx="1051560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050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El problema</a:t>
            </a:r>
            <a:endParaRPr lang="en-US" sz="4400" dirty="0"/>
          </a:p>
          <a:p>
            <a:pPr marL="0" indent="0">
              <a:lnSpc>
                <a:spcPct val="105000"/>
              </a:lnSpc>
              <a:buNone/>
            </a:pPr>
            <a:r>
              <a:rPr lang="en-US" sz="44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no son los estudiantes.</a:t>
            </a:r>
            <a:endParaRPr lang="en-US" sz="4400" dirty="0"/>
          </a:p>
        </p:txBody>
      </p:sp>
      <p:sp>
        <p:nvSpPr>
          <p:cNvPr id="6" name="Text 4"/>
          <p:cNvSpPr/>
          <p:nvPr/>
        </p:nvSpPr>
        <p:spPr>
          <a:xfrm>
            <a:off x="594360" y="3611880"/>
            <a:ext cx="105156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4400" b="1" i="1" dirty="0">
                <a:solidFill>
                  <a:srgbClr val="00B4A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El problema es el diseño.</a:t>
            </a:r>
            <a:endParaRPr lang="en-US" sz="4400" dirty="0"/>
          </a:p>
        </p:txBody>
      </p:sp>
      <p:sp>
        <p:nvSpPr>
          <p:cNvPr id="7" name="Text 5"/>
          <p:cNvSpPr/>
          <p:nvPr/>
        </p:nvSpPr>
        <p:spPr>
          <a:xfrm>
            <a:off x="640080" y="5029200"/>
            <a:ext cx="86868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i="1" dirty="0">
                <a:solidFill>
                  <a:srgbClr val="D6CF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 existe un cerebro promedio al cual ajustar una clase. La variabilidad es la norma, no la excepción — y diseñar para ella, desde el inicio, es la decisión pedagógica más importante que podemos tomar.</a:t>
            </a:r>
            <a:endParaRPr lang="en-US" sz="15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69D235-756C-1219-68CA-090A88796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920" y="593276"/>
            <a:ext cx="3881671" cy="14692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667193" y="949808"/>
            <a:ext cx="7005311" cy="4771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7"/>
              </a:lnSpc>
              <a:spcBef>
                <a:spcPct val="0"/>
              </a:spcBef>
            </a:pPr>
            <a:endParaRPr sz="1200" dirty="0"/>
          </a:p>
          <a:p>
            <a:pPr algn="ctr">
              <a:lnSpc>
                <a:spcPts val="7567"/>
              </a:lnSpc>
              <a:spcBef>
                <a:spcPct val="0"/>
              </a:spcBef>
            </a:pPr>
            <a:r>
              <a:rPr lang="en-US" sz="4299" spc="215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¿</a:t>
            </a:r>
            <a:r>
              <a:rPr lang="en-US" sz="4299" spc="215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QUÉ PASA CUANDO DISEÑAMOS PARA UN ESTUDIANTE QUE NO EXISTE?</a:t>
            </a:r>
          </a:p>
        </p:txBody>
      </p:sp>
      <p:sp>
        <p:nvSpPr>
          <p:cNvPr id="3" name="Freeform 3"/>
          <p:cNvSpPr/>
          <p:nvPr/>
        </p:nvSpPr>
        <p:spPr>
          <a:xfrm>
            <a:off x="548139" y="3090145"/>
            <a:ext cx="3615420" cy="2743200"/>
          </a:xfrm>
          <a:custGeom>
            <a:avLst/>
            <a:gdLst/>
            <a:ahLst/>
            <a:cxnLst/>
            <a:rect l="l" t="t" r="r" b="b"/>
            <a:pathLst>
              <a:path w="5423130" h="4114800">
                <a:moveTo>
                  <a:pt x="0" y="0"/>
                </a:moveTo>
                <a:lnTo>
                  <a:pt x="5423131" y="0"/>
                </a:lnTo>
                <a:lnTo>
                  <a:pt x="54231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420359" y="346945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C4A3C0-3178-E788-B6E7-A861DB335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388" y="5291192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2526" y="161209"/>
            <a:ext cx="2738213" cy="2743200"/>
          </a:xfrm>
          <a:custGeom>
            <a:avLst/>
            <a:gdLst/>
            <a:ahLst/>
            <a:cxnLst/>
            <a:rect l="l" t="t" r="r" b="b"/>
            <a:pathLst>
              <a:path w="4107319" h="4114800">
                <a:moveTo>
                  <a:pt x="0" y="0"/>
                </a:moveTo>
                <a:lnTo>
                  <a:pt x="4107318" y="0"/>
                </a:lnTo>
                <a:lnTo>
                  <a:pt x="41073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2196818" y="2293540"/>
            <a:ext cx="8978695" cy="2822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7"/>
              </a:lnSpc>
              <a:spcBef>
                <a:spcPct val="0"/>
              </a:spcBef>
            </a:pPr>
            <a:r>
              <a:rPr lang="en-US" sz="4299" spc="215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MOSTRAR QUE LA ENSEÑANZA NO CONSISTE EN PLANIFICAR ACTIVIDADES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87F12E1-F44D-82A9-3A29-50ABE6927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388" y="5224068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0290" y="2201930"/>
            <a:ext cx="6716859" cy="4165600"/>
          </a:xfrm>
          <a:custGeom>
            <a:avLst/>
            <a:gdLst/>
            <a:ahLst/>
            <a:cxnLst/>
            <a:rect l="l" t="t" r="r" b="b"/>
            <a:pathLst>
              <a:path w="10075289" h="6716860">
                <a:moveTo>
                  <a:pt x="0" y="0"/>
                </a:moveTo>
                <a:lnTo>
                  <a:pt x="10075289" y="0"/>
                </a:lnTo>
                <a:lnTo>
                  <a:pt x="10075289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6634480" y="440411"/>
            <a:ext cx="4755980" cy="3780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7"/>
              </a:lnSpc>
            </a:pPr>
            <a:r>
              <a:rPr lang="en-US" sz="4299" b="1" spc="215" dirty="0">
                <a:solidFill>
                  <a:srgbClr val="030603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CONSISTE EN</a:t>
            </a:r>
          </a:p>
          <a:p>
            <a:pPr algn="ctr">
              <a:lnSpc>
                <a:spcPts val="7567"/>
              </a:lnSpc>
              <a:spcBef>
                <a:spcPct val="0"/>
              </a:spcBef>
            </a:pPr>
            <a:r>
              <a:rPr lang="en-US" sz="4299" b="1" spc="215" dirty="0">
                <a:solidFill>
                  <a:srgbClr val="030603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 CREAR EXPERIENCIAS DE APRENDIZAJE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B03177E-74EB-20ED-2BDE-071D9BF7F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480" y="4800722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1FC63F4-C5E7-3E32-C6C9-069877A2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0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33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7253" y="44186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6096000" y="2139155"/>
            <a:ext cx="1109305" cy="1109305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919DF6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03200" y="-38100"/>
              <a:ext cx="406400" cy="749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44561" y="3425506"/>
            <a:ext cx="8717543" cy="240867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819"/>
              </a:lnSpc>
              <a:spcBef>
                <a:spcPct val="0"/>
              </a:spcBef>
            </a:pPr>
            <a:r>
              <a:rPr lang="en-US" sz="3442" spc="3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ES UN RECORRIDO  CUIDADOSAMENTE DISEÑADO QUE AYUDA A LOS ESTUDIANTES A AVANZAR DESDE DONDE ESTAN HASTA DONDE QUEREMOS QUE LLEGUEN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79116" y="622300"/>
            <a:ext cx="7136934" cy="119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9"/>
              </a:lnSpc>
              <a:spcBef>
                <a:spcPct val="0"/>
              </a:spcBef>
            </a:pPr>
            <a:r>
              <a:rPr lang="en-US" sz="3442" b="1" spc="3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</a:t>
            </a:r>
            <a:r>
              <a:rPr lang="en-US" sz="3442" b="1" spc="3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QUÉ ES UNA EXPERIENCIA  DE APRENDIZAJE</a:t>
            </a:r>
            <a:r>
              <a:rPr lang="en-US" sz="3442" b="1" spc="31" dirty="0">
                <a:solidFill>
                  <a:schemeClr val="bg2">
                    <a:lumMod val="25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457" y="226198"/>
            <a:ext cx="11779945" cy="5837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4560" spc="22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galin"/>
                <a:sym typeface="Gagalin"/>
              </a:rPr>
              <a:t>Experiencia</a:t>
            </a:r>
            <a:r>
              <a:rPr lang="en-US" sz="4560" spc="228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galin"/>
                <a:sym typeface="Gagalin"/>
              </a:rPr>
              <a:t> de </a:t>
            </a:r>
            <a:r>
              <a:rPr lang="en-US" sz="4560" spc="228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Gagalin"/>
                <a:sym typeface="Gagalin"/>
              </a:rPr>
              <a:t>aprendizaje</a:t>
            </a:r>
            <a:endParaRPr lang="en-US" sz="4560" spc="228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Gagalin"/>
              <a:sym typeface="Gagalin"/>
            </a:endParaRPr>
          </a:p>
          <a:p>
            <a:pPr algn="ctr">
              <a:lnSpc>
                <a:spcPts val="8027"/>
              </a:lnSpc>
            </a:pPr>
            <a:endParaRPr lang="en-US" sz="4560" spc="228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Gagalin"/>
              <a:sym typeface="Gagalin"/>
            </a:endParaRPr>
          </a:p>
          <a:p>
            <a:pPr algn="ctr">
              <a:lnSpc>
                <a:spcPts val="8027"/>
              </a:lnSpc>
            </a:pPr>
            <a:r>
              <a:rPr lang="en-US" sz="6425" spc="32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  <a:cs typeface="Gagalin"/>
                <a:sym typeface="Gagalin"/>
              </a:rPr>
              <a:t>DAS</a:t>
            </a:r>
          </a:p>
          <a:p>
            <a:pPr>
              <a:lnSpc>
                <a:spcPts val="7558"/>
              </a:lnSpc>
            </a:pPr>
            <a:endParaRPr lang="en-US" sz="6425" spc="321" dirty="0">
              <a:solidFill>
                <a:srgbClr val="FF3131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7558"/>
              </a:lnSpc>
            </a:pPr>
            <a:endParaRPr lang="en-US" sz="6425" spc="321" dirty="0">
              <a:solidFill>
                <a:srgbClr val="FF3131"/>
              </a:solidFill>
              <a:latin typeface="Gagalin"/>
              <a:ea typeface="Gagalin"/>
              <a:cs typeface="Gagalin"/>
              <a:sym typeface="Gagalin"/>
            </a:endParaRPr>
          </a:p>
          <a:p>
            <a:pPr algn="ctr">
              <a:lnSpc>
                <a:spcPts val="7558"/>
              </a:lnSpc>
              <a:spcBef>
                <a:spcPct val="0"/>
              </a:spcBef>
            </a:pPr>
            <a:r>
              <a:rPr lang="en-US" sz="2400" b="1" spc="215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DESAFIANTE  ACCESSIBLE SIGNIFICATIVA</a:t>
            </a:r>
          </a:p>
        </p:txBody>
      </p:sp>
      <p:grpSp>
        <p:nvGrpSpPr>
          <p:cNvPr id="3" name="Group 3"/>
          <p:cNvGrpSpPr/>
          <p:nvPr/>
        </p:nvGrpSpPr>
        <p:grpSpPr>
          <a:xfrm rot="3413848">
            <a:off x="2878288" y="3759570"/>
            <a:ext cx="1259670" cy="1471834"/>
            <a:chOff x="0" y="0"/>
            <a:chExt cx="497647" cy="58146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97647" cy="581465"/>
            </a:xfrm>
            <a:custGeom>
              <a:avLst/>
              <a:gdLst/>
              <a:ahLst/>
              <a:cxnLst/>
              <a:rect l="l" t="t" r="r" b="b"/>
              <a:pathLst>
                <a:path w="497647" h="581465">
                  <a:moveTo>
                    <a:pt x="248824" y="581465"/>
                  </a:moveTo>
                  <a:lnTo>
                    <a:pt x="0" y="175065"/>
                  </a:lnTo>
                  <a:lnTo>
                    <a:pt x="203200" y="175065"/>
                  </a:lnTo>
                  <a:lnTo>
                    <a:pt x="203200" y="0"/>
                  </a:lnTo>
                  <a:lnTo>
                    <a:pt x="294447" y="0"/>
                  </a:lnTo>
                  <a:lnTo>
                    <a:pt x="294447" y="175065"/>
                  </a:lnTo>
                  <a:lnTo>
                    <a:pt x="497647" y="175065"/>
                  </a:lnTo>
                  <a:lnTo>
                    <a:pt x="248824" y="58146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203200" y="-38100"/>
              <a:ext cx="91247" cy="51796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86791" y="3777079"/>
            <a:ext cx="1251235" cy="1489679"/>
            <a:chOff x="0" y="0"/>
            <a:chExt cx="494315" cy="58851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94315" cy="588515"/>
            </a:xfrm>
            <a:custGeom>
              <a:avLst/>
              <a:gdLst/>
              <a:ahLst/>
              <a:cxnLst/>
              <a:rect l="l" t="t" r="r" b="b"/>
              <a:pathLst>
                <a:path w="494315" h="588515">
                  <a:moveTo>
                    <a:pt x="247158" y="588515"/>
                  </a:moveTo>
                  <a:lnTo>
                    <a:pt x="0" y="182115"/>
                  </a:lnTo>
                  <a:lnTo>
                    <a:pt x="203200" y="182115"/>
                  </a:lnTo>
                  <a:lnTo>
                    <a:pt x="203200" y="0"/>
                  </a:lnTo>
                  <a:lnTo>
                    <a:pt x="291115" y="0"/>
                  </a:lnTo>
                  <a:lnTo>
                    <a:pt x="291115" y="182115"/>
                  </a:lnTo>
                  <a:lnTo>
                    <a:pt x="494315" y="182115"/>
                  </a:lnTo>
                  <a:lnTo>
                    <a:pt x="247158" y="58851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03200" y="-38100"/>
              <a:ext cx="87915" cy="5250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 rot="-2947532">
            <a:off x="7859901" y="3546508"/>
            <a:ext cx="1251235" cy="1489679"/>
            <a:chOff x="0" y="0"/>
            <a:chExt cx="494315" cy="58851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4315" cy="588515"/>
            </a:xfrm>
            <a:custGeom>
              <a:avLst/>
              <a:gdLst/>
              <a:ahLst/>
              <a:cxnLst/>
              <a:rect l="l" t="t" r="r" b="b"/>
              <a:pathLst>
                <a:path w="494315" h="588515">
                  <a:moveTo>
                    <a:pt x="247158" y="588515"/>
                  </a:moveTo>
                  <a:lnTo>
                    <a:pt x="0" y="182115"/>
                  </a:lnTo>
                  <a:lnTo>
                    <a:pt x="203200" y="182115"/>
                  </a:lnTo>
                  <a:lnTo>
                    <a:pt x="203200" y="0"/>
                  </a:lnTo>
                  <a:lnTo>
                    <a:pt x="291115" y="0"/>
                  </a:lnTo>
                  <a:lnTo>
                    <a:pt x="291115" y="182115"/>
                  </a:lnTo>
                  <a:lnTo>
                    <a:pt x="494315" y="182115"/>
                  </a:lnTo>
                  <a:lnTo>
                    <a:pt x="247158" y="58851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03200" y="-38100"/>
              <a:ext cx="87915" cy="5250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334016" y="1253998"/>
            <a:ext cx="1126337" cy="1106648"/>
            <a:chOff x="0" y="0"/>
            <a:chExt cx="654460" cy="8128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4460" cy="812800"/>
            </a:xfrm>
            <a:custGeom>
              <a:avLst/>
              <a:gdLst/>
              <a:ahLst/>
              <a:cxnLst/>
              <a:rect l="l" t="t" r="r" b="b"/>
              <a:pathLst>
                <a:path w="654460" h="812800">
                  <a:moveTo>
                    <a:pt x="32723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451260" y="0"/>
                  </a:lnTo>
                  <a:lnTo>
                    <a:pt x="451260" y="406400"/>
                  </a:lnTo>
                  <a:lnTo>
                    <a:pt x="654460" y="406400"/>
                  </a:lnTo>
                  <a:lnTo>
                    <a:pt x="32723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03200" y="-38100"/>
              <a:ext cx="248060" cy="749300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16583A09-CF07-023D-4B61-33F7FAEFC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592" y="5910910"/>
            <a:ext cx="1915618" cy="7208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7788" y="574404"/>
            <a:ext cx="11099530" cy="5709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86"/>
              </a:lnSpc>
              <a:spcBef>
                <a:spcPct val="0"/>
              </a:spcBef>
            </a:pPr>
            <a:r>
              <a:rPr lang="en-US" sz="2832" b="1" spc="14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UNA EXPERIENCIA DE APRENDIZAJE ES SIGNIFICATIVA CUANDO...</a:t>
            </a:r>
          </a:p>
          <a:p>
            <a:pPr marL="582810" lvl="1" indent="-291405">
              <a:lnSpc>
                <a:spcPts val="4751"/>
              </a:lnSpc>
              <a:buFont typeface="Arial"/>
              <a:buChar char="•"/>
            </a:pPr>
            <a:r>
              <a:rPr lang="en-US" sz="2699" b="1" spc="135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TIENE PROPÓSITO.</a:t>
            </a:r>
          </a:p>
          <a:p>
            <a:pPr marL="582810" lvl="1" indent="-291405">
              <a:lnSpc>
                <a:spcPts val="4751"/>
              </a:lnSpc>
              <a:buFont typeface="Arial"/>
              <a:buChar char="•"/>
            </a:pPr>
            <a:r>
              <a:rPr lang="en-US" sz="2699" b="1" spc="135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CONECTA CON LA VIDA DEL ESTUDIANTE.</a:t>
            </a:r>
          </a:p>
          <a:p>
            <a:pPr marL="582810" lvl="1" indent="-291405">
              <a:lnSpc>
                <a:spcPts val="4751"/>
              </a:lnSpc>
              <a:buFont typeface="Arial"/>
              <a:buChar char="•"/>
            </a:pPr>
            <a:r>
              <a:rPr lang="en-US" sz="2699" b="1" spc="135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GENERA CURIOSIDAD.</a:t>
            </a:r>
          </a:p>
          <a:p>
            <a:pPr marL="582810" lvl="1" indent="-291405">
              <a:lnSpc>
                <a:spcPts val="4751"/>
              </a:lnSpc>
              <a:buFont typeface="Arial"/>
              <a:buChar char="•"/>
            </a:pPr>
            <a:r>
              <a:rPr lang="en-US" sz="2699" b="1" spc="135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DESPIERTA EMOCIONES.</a:t>
            </a:r>
          </a:p>
          <a:p>
            <a:pPr marL="582810" lvl="1" indent="-291405">
              <a:lnSpc>
                <a:spcPts val="4751"/>
              </a:lnSpc>
              <a:buFont typeface="Arial"/>
              <a:buChar char="•"/>
            </a:pPr>
            <a:r>
              <a:rPr lang="en-US" sz="2699" b="1" spc="135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PROMUEVE LA REFLEXIÓN.</a:t>
            </a:r>
          </a:p>
          <a:p>
            <a:pPr algn="ctr">
              <a:lnSpc>
                <a:spcPts val="5572"/>
              </a:lnSpc>
              <a:spcBef>
                <a:spcPct val="0"/>
              </a:spcBef>
            </a:pPr>
            <a:r>
              <a:rPr lang="en-US" sz="3165" b="1" spc="158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➡️ DUA FORTALECE ESTO MEDIANTE LAS MÚLTIPLES FORMAS DE COMPROMISO.</a:t>
            </a:r>
          </a:p>
        </p:txBody>
      </p:sp>
      <p:sp>
        <p:nvSpPr>
          <p:cNvPr id="3" name="Freeform 3"/>
          <p:cNvSpPr/>
          <p:nvPr/>
        </p:nvSpPr>
        <p:spPr>
          <a:xfrm>
            <a:off x="8724725" y="1600200"/>
            <a:ext cx="3343571" cy="2504451"/>
          </a:xfrm>
          <a:custGeom>
            <a:avLst/>
            <a:gdLst/>
            <a:ahLst/>
            <a:cxnLst/>
            <a:rect l="l" t="t" r="r" b="b"/>
            <a:pathLst>
              <a:path w="5015356" h="3756676">
                <a:moveTo>
                  <a:pt x="0" y="0"/>
                </a:moveTo>
                <a:lnTo>
                  <a:pt x="5015356" y="0"/>
                </a:lnTo>
                <a:lnTo>
                  <a:pt x="5015356" y="3756676"/>
                </a:lnTo>
                <a:lnTo>
                  <a:pt x="0" y="3756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" y="381000"/>
            <a:ext cx="2606059" cy="2239187"/>
          </a:xfrm>
          <a:custGeom>
            <a:avLst/>
            <a:gdLst/>
            <a:ahLst/>
            <a:cxnLst/>
            <a:rect l="l" t="t" r="r" b="b"/>
            <a:pathLst>
              <a:path w="3909089" h="3358780">
                <a:moveTo>
                  <a:pt x="0" y="0"/>
                </a:moveTo>
                <a:lnTo>
                  <a:pt x="3909088" y="0"/>
                </a:lnTo>
                <a:lnTo>
                  <a:pt x="3909088" y="3358780"/>
                </a:lnTo>
                <a:lnTo>
                  <a:pt x="0" y="3358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8583098" y="2813380"/>
            <a:ext cx="3064743" cy="2298557"/>
          </a:xfrm>
          <a:custGeom>
            <a:avLst/>
            <a:gdLst/>
            <a:ahLst/>
            <a:cxnLst/>
            <a:rect l="l" t="t" r="r" b="b"/>
            <a:pathLst>
              <a:path w="4597114" h="3447835">
                <a:moveTo>
                  <a:pt x="0" y="0"/>
                </a:moveTo>
                <a:lnTo>
                  <a:pt x="4597114" y="0"/>
                </a:lnTo>
                <a:lnTo>
                  <a:pt x="4597114" y="3447835"/>
                </a:lnTo>
                <a:lnTo>
                  <a:pt x="0" y="3447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3D5588E1-53FC-9C2A-6C93-8E44DD023D7E}"/>
              </a:ext>
            </a:extLst>
          </p:cNvPr>
          <p:cNvGraphicFramePr/>
          <p:nvPr/>
        </p:nvGraphicFramePr>
        <p:xfrm>
          <a:off x="-1066800" y="569867"/>
          <a:ext cx="11351772" cy="5718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BC48CEFF-03AD-2DB8-21E6-2ADBB5B0FE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388" y="4910192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655314" cy="5486400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0" y="0"/>
                </a:moveTo>
                <a:lnTo>
                  <a:pt x="5482971" y="0"/>
                </a:lnTo>
                <a:lnTo>
                  <a:pt x="54829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4341114" y="2688143"/>
            <a:ext cx="4199455" cy="2530171"/>
          </a:xfrm>
          <a:custGeom>
            <a:avLst/>
            <a:gdLst/>
            <a:ahLst/>
            <a:cxnLst/>
            <a:rect l="l" t="t" r="r" b="b"/>
            <a:pathLst>
              <a:path w="6299182" h="3795257">
                <a:moveTo>
                  <a:pt x="0" y="0"/>
                </a:moveTo>
                <a:lnTo>
                  <a:pt x="6299182" y="0"/>
                </a:lnTo>
                <a:lnTo>
                  <a:pt x="6299182" y="3795257"/>
                </a:lnTo>
                <a:lnTo>
                  <a:pt x="0" y="3795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/>
          <p:nvPr/>
        </p:nvSpPr>
        <p:spPr>
          <a:xfrm>
            <a:off x="8764014" y="3099954"/>
            <a:ext cx="3175755" cy="1282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33"/>
              </a:lnSpc>
            </a:pPr>
            <a:r>
              <a:rPr lang="en-US" sz="7666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DUA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82721E-F14C-49E4-A7A1-A582462F9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628" y="5043356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3840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HOJA DE RUTA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Qué vamos a recorrer hoy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80" y="1874520"/>
            <a:ext cx="3352800" cy="1965960"/>
          </a:xfrm>
          <a:prstGeom prst="roundRect">
            <a:avLst>
              <a:gd name="adj" fmla="val 372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960120" y="2167128"/>
            <a:ext cx="566928" cy="566928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21" y="2240829"/>
            <a:ext cx="419527" cy="41952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3124200" y="2075688"/>
            <a:ext cx="640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C9C0E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01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560" y="2622824"/>
            <a:ext cx="2712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 problema real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960120" y="3209544"/>
            <a:ext cx="2712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Por qué el diseño, no el estudiante, es la palanca de cambio.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4404360" y="1874520"/>
            <a:ext cx="3352800" cy="1965960"/>
          </a:xfrm>
          <a:prstGeom prst="roundRect">
            <a:avLst>
              <a:gd name="adj" fmla="val 372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4724400" y="2167128"/>
            <a:ext cx="566928" cy="566928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101" y="2240829"/>
            <a:ext cx="419527" cy="419527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6888480" y="2075688"/>
            <a:ext cx="640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C9C0E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02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4739640" y="2779776"/>
            <a:ext cx="2712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UbD + DUA</a:t>
            </a:r>
            <a:endParaRPr lang="en-US" sz="2800" dirty="0"/>
          </a:p>
        </p:txBody>
      </p:sp>
      <p:sp>
        <p:nvSpPr>
          <p:cNvPr id="16" name="Text 12"/>
          <p:cNvSpPr/>
          <p:nvPr/>
        </p:nvSpPr>
        <p:spPr>
          <a:xfrm>
            <a:off x="4724400" y="3209544"/>
            <a:ext cx="2712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Los dos marcos pedagógicos que sostienen todo el enfoque.</a:t>
            </a:r>
            <a:endParaRPr lang="en-US" dirty="0"/>
          </a:p>
        </p:txBody>
      </p:sp>
      <p:sp>
        <p:nvSpPr>
          <p:cNvPr id="17" name="Shape 13"/>
          <p:cNvSpPr/>
          <p:nvPr/>
        </p:nvSpPr>
        <p:spPr>
          <a:xfrm>
            <a:off x="8168640" y="1874520"/>
            <a:ext cx="3352800" cy="1965960"/>
          </a:xfrm>
          <a:prstGeom prst="roundRect">
            <a:avLst>
              <a:gd name="adj" fmla="val 372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4"/>
          <p:cNvSpPr/>
          <p:nvPr/>
        </p:nvSpPr>
        <p:spPr>
          <a:xfrm>
            <a:off x="8488680" y="2167128"/>
            <a:ext cx="566928" cy="566928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381" y="2240829"/>
            <a:ext cx="419527" cy="419527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10652760" y="2075688"/>
            <a:ext cx="640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C9C0E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03</a:t>
            </a:r>
            <a:endParaRPr lang="en-US" sz="2200" dirty="0"/>
          </a:p>
        </p:txBody>
      </p:sp>
      <p:sp>
        <p:nvSpPr>
          <p:cNvPr id="21" name="Text 16"/>
          <p:cNvSpPr/>
          <p:nvPr/>
        </p:nvSpPr>
        <p:spPr>
          <a:xfrm>
            <a:off x="8717280" y="2734056"/>
            <a:ext cx="2712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IA como copiloto</a:t>
            </a:r>
            <a:endParaRPr lang="en-US" sz="2800" dirty="0"/>
          </a:p>
        </p:txBody>
      </p:sp>
      <p:sp>
        <p:nvSpPr>
          <p:cNvPr id="22" name="Text 17"/>
          <p:cNvSpPr/>
          <p:nvPr/>
        </p:nvSpPr>
        <p:spPr>
          <a:xfrm>
            <a:off x="8488680" y="3209544"/>
            <a:ext cx="2712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Qué puede y qué no puede hacer una IA generativa en el diseño.</a:t>
            </a:r>
            <a:endParaRPr lang="en-US" dirty="0"/>
          </a:p>
        </p:txBody>
      </p:sp>
      <p:sp>
        <p:nvSpPr>
          <p:cNvPr id="23" name="Shape 18"/>
          <p:cNvSpPr/>
          <p:nvPr/>
        </p:nvSpPr>
        <p:spPr>
          <a:xfrm>
            <a:off x="640080" y="4206240"/>
            <a:ext cx="3352800" cy="1965960"/>
          </a:xfrm>
          <a:prstGeom prst="roundRect">
            <a:avLst>
              <a:gd name="adj" fmla="val 372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Shape 19"/>
          <p:cNvSpPr/>
          <p:nvPr/>
        </p:nvSpPr>
        <p:spPr>
          <a:xfrm>
            <a:off x="960120" y="4498848"/>
            <a:ext cx="566928" cy="566928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821" y="4572549"/>
            <a:ext cx="419527" cy="419527"/>
          </a:xfrm>
          <a:prstGeom prst="rect">
            <a:avLst/>
          </a:prstGeom>
        </p:spPr>
      </p:pic>
      <p:sp>
        <p:nvSpPr>
          <p:cNvPr id="26" name="Text 20"/>
          <p:cNvSpPr/>
          <p:nvPr/>
        </p:nvSpPr>
        <p:spPr>
          <a:xfrm>
            <a:off x="3124200" y="4407408"/>
            <a:ext cx="640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C9C0E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04</a:t>
            </a:r>
            <a:endParaRPr lang="en-US" sz="2200" dirty="0"/>
          </a:p>
        </p:txBody>
      </p:sp>
      <p:sp>
        <p:nvSpPr>
          <p:cNvPr id="27" name="Text 21"/>
          <p:cNvSpPr/>
          <p:nvPr/>
        </p:nvSpPr>
        <p:spPr>
          <a:xfrm>
            <a:off x="990600" y="4969764"/>
            <a:ext cx="2712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Prompts en vivo</a:t>
            </a:r>
            <a:endParaRPr lang="en-US" sz="2800" dirty="0"/>
          </a:p>
        </p:txBody>
      </p:sp>
      <p:sp>
        <p:nvSpPr>
          <p:cNvPr id="28" name="Text 22"/>
          <p:cNvSpPr/>
          <p:nvPr/>
        </p:nvSpPr>
        <p:spPr>
          <a:xfrm>
            <a:off x="960120" y="5541264"/>
            <a:ext cx="271272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Demostración práctica con un Prompt Maestro, en tiempo real.</a:t>
            </a:r>
            <a:endParaRPr lang="en-US" dirty="0"/>
          </a:p>
        </p:txBody>
      </p:sp>
      <p:sp>
        <p:nvSpPr>
          <p:cNvPr id="30" name="Shape 24"/>
          <p:cNvSpPr/>
          <p:nvPr/>
        </p:nvSpPr>
        <p:spPr>
          <a:xfrm>
            <a:off x="4724400" y="4498848"/>
            <a:ext cx="566928" cy="566928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2" name="Text 25"/>
          <p:cNvSpPr/>
          <p:nvPr/>
        </p:nvSpPr>
        <p:spPr>
          <a:xfrm>
            <a:off x="6888480" y="4407408"/>
            <a:ext cx="6400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200" b="1" dirty="0">
                <a:solidFill>
                  <a:srgbClr val="C9C0E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05</a:t>
            </a:r>
            <a:endParaRPr lang="en-US" sz="2200" dirty="0"/>
          </a:p>
        </p:txBody>
      </p:sp>
      <p:sp>
        <p:nvSpPr>
          <p:cNvPr id="35" name="Shape 28"/>
          <p:cNvSpPr/>
          <p:nvPr/>
        </p:nvSpPr>
        <p:spPr>
          <a:xfrm>
            <a:off x="4511040" y="4225568"/>
            <a:ext cx="3352800" cy="1965960"/>
          </a:xfrm>
          <a:prstGeom prst="roundRect">
            <a:avLst>
              <a:gd name="adj" fmla="val 372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" name="Shape 29"/>
          <p:cNvSpPr/>
          <p:nvPr/>
        </p:nvSpPr>
        <p:spPr>
          <a:xfrm>
            <a:off x="8488680" y="4498848"/>
            <a:ext cx="566928" cy="566928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432" y="4535972"/>
            <a:ext cx="419527" cy="419527"/>
          </a:xfrm>
          <a:prstGeom prst="rect">
            <a:avLst/>
          </a:prstGeom>
        </p:spPr>
      </p:pic>
      <p:sp>
        <p:nvSpPr>
          <p:cNvPr id="39" name="Text 31"/>
          <p:cNvSpPr/>
          <p:nvPr/>
        </p:nvSpPr>
        <p:spPr>
          <a:xfrm>
            <a:off x="5114668" y="4992076"/>
            <a:ext cx="2712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Caja de herramientas</a:t>
            </a:r>
            <a:endParaRPr lang="en-US" sz="2800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F985078E-105F-F1F7-C22D-7CEF7E2E27F3}"/>
              </a:ext>
            </a:extLst>
          </p:cNvPr>
          <p:cNvSpPr txBox="1"/>
          <p:nvPr/>
        </p:nvSpPr>
        <p:spPr>
          <a:xfrm>
            <a:off x="4542142" y="5521756"/>
            <a:ext cx="3413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Checklists, </a:t>
            </a:r>
            <a:r>
              <a:rPr lang="en-US" sz="1800" dirty="0" err="1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plantillas</a:t>
            </a:r>
            <a:r>
              <a:rPr lang="en-US" sz="18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y </a:t>
            </a:r>
            <a:r>
              <a:rPr lang="en-US" sz="1800" dirty="0" err="1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recursos</a:t>
            </a:r>
            <a:r>
              <a:rPr lang="en-US" sz="18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para </a:t>
            </a:r>
            <a:r>
              <a:rPr lang="en-US" sz="1800" dirty="0" err="1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llevarse</a:t>
            </a:r>
            <a:r>
              <a:rPr lang="en-US" sz="18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hoy </a:t>
            </a:r>
            <a:r>
              <a:rPr lang="en-US" sz="1800" dirty="0" err="1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mismo</a:t>
            </a:r>
            <a:r>
              <a:rPr lang="en-US" sz="18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800" dirty="0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0CC5BCF8-6235-6F25-C26B-B9459E60B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4723" y="4506393"/>
            <a:ext cx="810838" cy="5913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90800" y="228600"/>
            <a:ext cx="7570190" cy="5892798"/>
          </a:xfrm>
          <a:custGeom>
            <a:avLst/>
            <a:gdLst/>
            <a:ahLst/>
            <a:cxnLst/>
            <a:rect l="l" t="t" r="r" b="b"/>
            <a:pathLst>
              <a:path w="12750796" h="9563097">
                <a:moveTo>
                  <a:pt x="0" y="0"/>
                </a:moveTo>
                <a:lnTo>
                  <a:pt x="12750796" y="0"/>
                </a:lnTo>
                <a:lnTo>
                  <a:pt x="12750796" y="9563097"/>
                </a:lnTo>
                <a:lnTo>
                  <a:pt x="0" y="95630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878" y="223361"/>
            <a:ext cx="10994246" cy="6411279"/>
          </a:xfrm>
          <a:custGeom>
            <a:avLst/>
            <a:gdLst/>
            <a:ahLst/>
            <a:cxnLst/>
            <a:rect l="l" t="t" r="r" b="b"/>
            <a:pathLst>
              <a:path w="16491369" h="9616918">
                <a:moveTo>
                  <a:pt x="0" y="0"/>
                </a:moveTo>
                <a:lnTo>
                  <a:pt x="16491368" y="0"/>
                </a:lnTo>
                <a:lnTo>
                  <a:pt x="16491368" y="9616918"/>
                </a:lnTo>
                <a:lnTo>
                  <a:pt x="0" y="96169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53" r="-3070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80065" y="1600200"/>
            <a:ext cx="4909789" cy="3267241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1"/>
                </a:lnTo>
                <a:lnTo>
                  <a:pt x="0" y="4900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1465797" y="1447800"/>
            <a:ext cx="4630203" cy="1908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53"/>
              </a:lnSpc>
              <a:spcBef>
                <a:spcPct val="0"/>
              </a:spcBef>
            </a:pPr>
            <a:r>
              <a:rPr lang="en-US" sz="5466" b="1" dirty="0">
                <a:solidFill>
                  <a:srgbClr val="F4F5F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¿?</a:t>
            </a:r>
            <a:r>
              <a:rPr lang="en-US" sz="5466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Cómo</a:t>
            </a:r>
            <a:r>
              <a:rPr lang="en-US" sz="5466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 la </a:t>
            </a:r>
            <a:r>
              <a:rPr lang="en-US" sz="5466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diseñamos</a:t>
            </a:r>
            <a:r>
              <a:rPr lang="en-US" sz="5466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 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A726EA-6ECF-57A1-381D-50E206FDC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668" y="4951916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3840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 MARCO CONCEPTUAL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Tres decisiones que sostienen todo diseño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80" y="1965960"/>
            <a:ext cx="3322320" cy="3657600"/>
          </a:xfrm>
          <a:prstGeom prst="roundRect">
            <a:avLst>
              <a:gd name="adj" fmla="val 2202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005840" y="2377440"/>
            <a:ext cx="822960" cy="82296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25" y="2484425"/>
            <a:ext cx="608990" cy="60899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05840" y="3429000"/>
            <a:ext cx="2590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¿Qué deben comprender</a:t>
            </a:r>
            <a:endParaRPr lang="en-US" sz="1900" dirty="0"/>
          </a:p>
          <a:p>
            <a:pPr marL="0" indent="0">
              <a:buNone/>
            </a:pPr>
            <a:r>
              <a:rPr lang="en-US" sz="19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y transferir?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05840" y="4389120"/>
            <a:ext cx="25908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Define la meta  antes que cualquier actividad. Lo resuelve Understanding by Design. ( </a:t>
            </a:r>
            <a:r>
              <a:rPr lang="en-US" sz="1250" dirty="0" err="1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Diseño</a:t>
            </a:r>
            <a:r>
              <a:rPr lang="en-US" sz="125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por </a:t>
            </a:r>
            <a:r>
              <a:rPr lang="en-US" sz="1250" dirty="0" err="1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comprensión</a:t>
            </a:r>
            <a:r>
              <a:rPr lang="en-US" sz="125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  <a:endParaRPr lang="en-US" sz="1250" dirty="0"/>
          </a:p>
        </p:txBody>
      </p:sp>
      <p:sp>
        <p:nvSpPr>
          <p:cNvPr id="10" name="Shape 7"/>
          <p:cNvSpPr/>
          <p:nvPr/>
        </p:nvSpPr>
        <p:spPr>
          <a:xfrm>
            <a:off x="4419600" y="1965960"/>
            <a:ext cx="3322320" cy="3657600"/>
          </a:xfrm>
          <a:prstGeom prst="roundRect">
            <a:avLst>
              <a:gd name="adj" fmla="val 2202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4785360" y="2377440"/>
            <a:ext cx="822960" cy="82296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345" y="2484425"/>
            <a:ext cx="608990" cy="60899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785360" y="3429000"/>
            <a:ext cx="2590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¿Cómo sabremos</a:t>
            </a:r>
            <a:endParaRPr lang="en-US" sz="1900" dirty="0"/>
          </a:p>
          <a:p>
            <a:pPr marL="0" indent="0">
              <a:buNone/>
            </a:pPr>
            <a:r>
              <a:rPr lang="en-US" sz="19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que aprendieron?</a:t>
            </a:r>
            <a:endParaRPr lang="en-US" sz="1900" dirty="0"/>
          </a:p>
        </p:txBody>
      </p:sp>
      <p:sp>
        <p:nvSpPr>
          <p:cNvPr id="14" name="Text 10"/>
          <p:cNvSpPr/>
          <p:nvPr/>
        </p:nvSpPr>
        <p:spPr>
          <a:xfrm>
            <a:off x="4785360" y="4389120"/>
            <a:ext cx="25908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Diseña la evidencia antes de planificar la clase. También lo resuelve UbD.</a:t>
            </a:r>
            <a:endParaRPr lang="en-US" sz="1250" dirty="0"/>
          </a:p>
        </p:txBody>
      </p:sp>
      <p:sp>
        <p:nvSpPr>
          <p:cNvPr id="15" name="Shape 11"/>
          <p:cNvSpPr/>
          <p:nvPr/>
        </p:nvSpPr>
        <p:spPr>
          <a:xfrm>
            <a:off x="8199120" y="1965960"/>
            <a:ext cx="3322320" cy="3657600"/>
          </a:xfrm>
          <a:prstGeom prst="roundRect">
            <a:avLst>
              <a:gd name="adj" fmla="val 2202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8564880" y="2377440"/>
            <a:ext cx="822960" cy="82296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865" y="2484425"/>
            <a:ext cx="608990" cy="60899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8564880" y="3429000"/>
            <a:ext cx="259080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9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¿Qué barreras va a</a:t>
            </a:r>
            <a:endParaRPr lang="en-US" sz="1900" dirty="0"/>
          </a:p>
          <a:p>
            <a:pPr marL="0" indent="0">
              <a:buNone/>
            </a:pPr>
            <a:r>
              <a:rPr lang="en-US" sz="19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encontrar este grupo?</a:t>
            </a:r>
            <a:endParaRPr lang="en-US" sz="1900" dirty="0"/>
          </a:p>
        </p:txBody>
      </p:sp>
      <p:sp>
        <p:nvSpPr>
          <p:cNvPr id="19" name="Text 14"/>
          <p:cNvSpPr/>
          <p:nvPr/>
        </p:nvSpPr>
        <p:spPr>
          <a:xfrm>
            <a:off x="8564880" y="4389120"/>
            <a:ext cx="259080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5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Anticipa la variabilidad real, en vez de remediarla después. Lo resuelve el DUA.</a:t>
            </a:r>
            <a:endParaRPr lang="en-US" sz="1250" dirty="0"/>
          </a:p>
        </p:txBody>
      </p:sp>
      <p:sp>
        <p:nvSpPr>
          <p:cNvPr id="20" name="Text 15"/>
          <p:cNvSpPr/>
          <p:nvPr/>
        </p:nvSpPr>
        <p:spPr>
          <a:xfrm>
            <a:off x="640080" y="5897880"/>
            <a:ext cx="10515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inteligencia artificial no reemplaza ninguna de estas tres decisiones: acelera la ejecución una vez que el docente las tomó.</a:t>
            </a:r>
            <a:endParaRPr lang="en-US" sz="1300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4680BE88-998D-A9A9-AA48-5B4C05AA46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721" y="5770880"/>
            <a:ext cx="2899039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3840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UNDERSTANDING BY DESIGN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Diseño inverso: el orden importa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80" y="2103120"/>
            <a:ext cx="3291840" cy="3200400"/>
          </a:xfrm>
          <a:prstGeom prst="roundRect">
            <a:avLst>
              <a:gd name="adj" fmla="val 2286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60120" y="2377440"/>
            <a:ext cx="26517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kern="0" spc="15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Etapa 1</a:t>
            </a:r>
            <a:endParaRPr lang="en-US" sz="2800" dirty="0"/>
          </a:p>
        </p:txBody>
      </p:sp>
      <p:sp>
        <p:nvSpPr>
          <p:cNvPr id="7" name="Shape 5"/>
          <p:cNvSpPr/>
          <p:nvPr/>
        </p:nvSpPr>
        <p:spPr>
          <a:xfrm>
            <a:off x="960120" y="2761488"/>
            <a:ext cx="640080" cy="64008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30" y="2844698"/>
            <a:ext cx="473659" cy="473659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960120" y="3520440"/>
            <a:ext cx="26517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Resultados deseados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960120" y="4343400"/>
            <a:ext cx="265176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Meta de transferencia, comprensiones duraderas, preguntas esenciales.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3936492" y="3456432"/>
            <a:ext cx="493776" cy="493776"/>
          </a:xfrm>
          <a:prstGeom prst="ellipse">
            <a:avLst/>
          </a:prstGeom>
          <a:solidFill>
            <a:srgbClr val="2D1B6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683" y="3520623"/>
            <a:ext cx="365394" cy="36539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434840" y="2103120"/>
            <a:ext cx="3291840" cy="3200400"/>
          </a:xfrm>
          <a:prstGeom prst="roundRect">
            <a:avLst>
              <a:gd name="adj" fmla="val 2286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0"/>
          <p:cNvSpPr/>
          <p:nvPr/>
        </p:nvSpPr>
        <p:spPr>
          <a:xfrm>
            <a:off x="4754880" y="2377440"/>
            <a:ext cx="26517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kern="0" spc="15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Etapa 2</a:t>
            </a:r>
            <a:endParaRPr lang="en-US" sz="2800" dirty="0"/>
          </a:p>
        </p:txBody>
      </p:sp>
      <p:sp>
        <p:nvSpPr>
          <p:cNvPr id="15" name="Shape 11"/>
          <p:cNvSpPr/>
          <p:nvPr/>
        </p:nvSpPr>
        <p:spPr>
          <a:xfrm>
            <a:off x="4754880" y="2761488"/>
            <a:ext cx="640080" cy="64008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090" y="2844698"/>
            <a:ext cx="473659" cy="473659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4823643" y="3542385"/>
            <a:ext cx="26517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Evidencia de evaluación</a:t>
            </a:r>
            <a:endParaRPr lang="en-US" sz="2800" dirty="0"/>
          </a:p>
        </p:txBody>
      </p:sp>
      <p:sp>
        <p:nvSpPr>
          <p:cNvPr id="18" name="Text 13"/>
          <p:cNvSpPr/>
          <p:nvPr/>
        </p:nvSpPr>
        <p:spPr>
          <a:xfrm>
            <a:off x="4754880" y="4343400"/>
            <a:ext cx="265176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Tarea de desempeño auténtica (GRASPS) y rúbrica analítica.</a:t>
            </a:r>
            <a:endParaRPr lang="en-US" dirty="0"/>
          </a:p>
        </p:txBody>
      </p:sp>
      <p:sp>
        <p:nvSpPr>
          <p:cNvPr id="19" name="Shape 14"/>
          <p:cNvSpPr/>
          <p:nvPr/>
        </p:nvSpPr>
        <p:spPr>
          <a:xfrm>
            <a:off x="7731252" y="3456432"/>
            <a:ext cx="493776" cy="493776"/>
          </a:xfrm>
          <a:prstGeom prst="ellipse">
            <a:avLst/>
          </a:prstGeom>
          <a:solidFill>
            <a:srgbClr val="2D1B6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443" y="3520623"/>
            <a:ext cx="365394" cy="365394"/>
          </a:xfrm>
          <a:prstGeom prst="rect">
            <a:avLst/>
          </a:prstGeom>
        </p:spPr>
      </p:pic>
      <p:sp>
        <p:nvSpPr>
          <p:cNvPr id="21" name="Shape 15"/>
          <p:cNvSpPr/>
          <p:nvPr/>
        </p:nvSpPr>
        <p:spPr>
          <a:xfrm>
            <a:off x="8229600" y="2103120"/>
            <a:ext cx="3291840" cy="3200400"/>
          </a:xfrm>
          <a:prstGeom prst="roundRect">
            <a:avLst>
              <a:gd name="adj" fmla="val 2286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Text 16"/>
          <p:cNvSpPr/>
          <p:nvPr/>
        </p:nvSpPr>
        <p:spPr>
          <a:xfrm>
            <a:off x="8549640" y="2377440"/>
            <a:ext cx="26517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kern="0" spc="15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Etapa 3</a:t>
            </a:r>
            <a:endParaRPr lang="en-US" sz="2800" dirty="0"/>
          </a:p>
        </p:txBody>
      </p:sp>
      <p:sp>
        <p:nvSpPr>
          <p:cNvPr id="23" name="Shape 17"/>
          <p:cNvSpPr/>
          <p:nvPr/>
        </p:nvSpPr>
        <p:spPr>
          <a:xfrm>
            <a:off x="8549640" y="2761488"/>
            <a:ext cx="640080" cy="64008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2850" y="2844698"/>
            <a:ext cx="473659" cy="473659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8549640" y="3584448"/>
            <a:ext cx="26517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Experiencias de aprendizaje</a:t>
            </a:r>
            <a:endParaRPr lang="en-US" sz="2800" dirty="0"/>
          </a:p>
        </p:txBody>
      </p:sp>
      <p:sp>
        <p:nvSpPr>
          <p:cNvPr id="26" name="Text 19"/>
          <p:cNvSpPr/>
          <p:nvPr/>
        </p:nvSpPr>
        <p:spPr>
          <a:xfrm>
            <a:off x="8549640" y="4343400"/>
            <a:ext cx="265176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Secuencia de actividades con adaptaciones DUA incorporadas.</a:t>
            </a:r>
            <a:endParaRPr lang="en-US" dirty="0"/>
          </a:p>
        </p:txBody>
      </p:sp>
      <p:sp>
        <p:nvSpPr>
          <p:cNvPr id="27" name="Text 20"/>
          <p:cNvSpPr/>
          <p:nvPr/>
        </p:nvSpPr>
        <p:spPr>
          <a:xfrm>
            <a:off x="640080" y="5623560"/>
            <a:ext cx="5079585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i="1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Primero el destino, después la evidencia, recién al final las actividades.</a:t>
            </a:r>
            <a:endParaRPr lang="en-US" sz="2000" dirty="0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AABC6F5-D717-3316-8C3C-90AABC4865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6737" y="5238597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" y="548640"/>
            <a:ext cx="1280160" cy="1280160"/>
          </a:xfrm>
          <a:prstGeom prst="roundRect">
            <a:avLst>
              <a:gd name="adj" fmla="val 13333"/>
            </a:avLst>
          </a:prstGeom>
          <a:solidFill>
            <a:srgbClr val="1E2761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3" name="Text 1"/>
          <p:cNvSpPr/>
          <p:nvPr/>
        </p:nvSpPr>
        <p:spPr>
          <a:xfrm>
            <a:off x="609600" y="548640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533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01</a:t>
            </a:r>
            <a:endParaRPr lang="en-US" sz="4533" dirty="0"/>
          </a:p>
        </p:txBody>
      </p:sp>
      <p:sp>
        <p:nvSpPr>
          <p:cNvPr id="4" name="Text 2"/>
          <p:cNvSpPr/>
          <p:nvPr/>
        </p:nvSpPr>
        <p:spPr>
          <a:xfrm>
            <a:off x="2133600" y="585216"/>
            <a:ext cx="7315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267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DISEÑO INVERSO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2133600" y="926592"/>
            <a:ext cx="902208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000" b="1" dirty="0">
                <a:solidFill>
                  <a:srgbClr val="141B4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Destino</a:t>
            </a:r>
            <a:endParaRPr lang="en-US" sz="4000" dirty="0"/>
          </a:p>
        </p:txBody>
      </p:sp>
      <p:sp>
        <p:nvSpPr>
          <p:cNvPr id="6" name="Text 4"/>
          <p:cNvSpPr/>
          <p:nvPr/>
        </p:nvSpPr>
        <p:spPr>
          <a:xfrm>
            <a:off x="2133600" y="1511808"/>
            <a:ext cx="9022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i="1" dirty="0">
                <a:solidFill>
                  <a:srgbClr val="5B6B8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Resultados Deseados</a:t>
            </a:r>
            <a:endParaRPr lang="en-US" sz="1867" dirty="0"/>
          </a:p>
        </p:txBody>
      </p:sp>
      <p:sp>
        <p:nvSpPr>
          <p:cNvPr id="7" name="Shape 5"/>
          <p:cNvSpPr/>
          <p:nvPr/>
        </p:nvSpPr>
        <p:spPr>
          <a:xfrm>
            <a:off x="10972800" y="670560"/>
            <a:ext cx="1036320" cy="1036320"/>
          </a:xfrm>
          <a:prstGeom prst="ellipse">
            <a:avLst/>
          </a:prstGeom>
          <a:solidFill>
            <a:srgbClr val="1E2761"/>
          </a:solidFill>
          <a:ln/>
        </p:spPr>
        <p:txBody>
          <a:bodyPr/>
          <a:lstStyle/>
          <a:p>
            <a:endParaRPr lang="en-US" sz="240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448" y="902208"/>
            <a:ext cx="573024" cy="573024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609600" y="2097024"/>
            <a:ext cx="11399520" cy="670560"/>
          </a:xfrm>
          <a:prstGeom prst="roundRect">
            <a:avLst>
              <a:gd name="adj" fmla="val 14545"/>
            </a:avLst>
          </a:prstGeom>
          <a:solidFill>
            <a:srgbClr val="F5F7FB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0" name="Text 7"/>
          <p:cNvSpPr/>
          <p:nvPr/>
        </p:nvSpPr>
        <p:spPr>
          <a:xfrm>
            <a:off x="914400" y="2097024"/>
            <a:ext cx="1078992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Pregunta clave:  </a:t>
            </a:r>
            <a:r>
              <a:rPr lang="en-US" sz="2000" i="1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¿A dónde vamos?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609600" y="3108960"/>
            <a:ext cx="5303520" cy="3108960"/>
          </a:xfrm>
          <a:prstGeom prst="roundRect">
            <a:avLst>
              <a:gd name="adj" fmla="val 3922"/>
            </a:avLst>
          </a:prstGeom>
          <a:solidFill>
            <a:srgbClr val="F5F7FB"/>
          </a:solidFill>
          <a:ln/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2" name="Text 9"/>
          <p:cNvSpPr/>
          <p:nvPr/>
        </p:nvSpPr>
        <p:spPr>
          <a:xfrm>
            <a:off x="914400" y="3377184"/>
            <a:ext cx="4693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133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 DEFINE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914400" y="3816096"/>
            <a:ext cx="4693920" cy="2316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Comprensiones duraderas, preguntas esenciales y objetivos de conocimiento/habilidad — el destino final del aprendizaje.</a:t>
            </a:r>
            <a:endParaRPr lang="en-US" dirty="0"/>
          </a:p>
        </p:txBody>
      </p:sp>
      <p:sp>
        <p:nvSpPr>
          <p:cNvPr id="14" name="Shape 11"/>
          <p:cNvSpPr/>
          <p:nvPr/>
        </p:nvSpPr>
        <p:spPr>
          <a:xfrm>
            <a:off x="6217920" y="3108960"/>
            <a:ext cx="5791200" cy="3108960"/>
          </a:xfrm>
          <a:prstGeom prst="roundRect">
            <a:avLst>
              <a:gd name="adj" fmla="val 3922"/>
            </a:avLst>
          </a:prstGeom>
          <a:solidFill>
            <a:srgbClr val="F5F7FB"/>
          </a:solidFill>
          <a:ln/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5" name="Text 12"/>
          <p:cNvSpPr/>
          <p:nvPr/>
        </p:nvSpPr>
        <p:spPr>
          <a:xfrm>
            <a:off x="6522720" y="3377184"/>
            <a:ext cx="5181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133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PREGUNTAS GUÍA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522720" y="3816096"/>
            <a:ext cx="5181600" cy="2316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indent="-457189">
              <a:lnSpc>
                <a:spcPct val="110000"/>
              </a:lnSpc>
              <a:spcAft>
                <a:spcPts val="1067"/>
              </a:spcAft>
              <a:buSzPct val="100000"/>
              <a:buChar char="•"/>
            </a:pP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¿Qué deberían comprender los estudiantes de forma duradera, más allá de esta unidad?</a:t>
            </a:r>
            <a:endParaRPr lang="en-US" sz="1667" dirty="0"/>
          </a:p>
          <a:p>
            <a:pPr marL="457189" indent="-457189">
              <a:lnSpc>
                <a:spcPct val="110000"/>
              </a:lnSpc>
              <a:spcAft>
                <a:spcPts val="1067"/>
              </a:spcAft>
              <a:buSzPct val="100000"/>
              <a:buChar char="•"/>
            </a:pP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¿Qué preguntas esenciales abrirán la indagación?</a:t>
            </a:r>
            <a:endParaRPr lang="en-US" sz="1667" dirty="0"/>
          </a:p>
          <a:p>
            <a:pPr marL="457189" indent="-457189">
              <a:lnSpc>
                <a:spcPct val="110000"/>
              </a:lnSpc>
              <a:spcAft>
                <a:spcPts val="1067"/>
              </a:spcAft>
              <a:buSzPct val="100000"/>
              <a:buChar char="•"/>
            </a:pP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¿Qué conocimientos y habilidades concretas necesitan adquirir?</a:t>
            </a:r>
            <a:endParaRPr lang="en-US" sz="1667" dirty="0"/>
          </a:p>
        </p:txBody>
      </p:sp>
      <p:sp>
        <p:nvSpPr>
          <p:cNvPr id="17" name="Shape 14"/>
          <p:cNvSpPr/>
          <p:nvPr/>
        </p:nvSpPr>
        <p:spPr>
          <a:xfrm>
            <a:off x="91440" y="6028944"/>
            <a:ext cx="11399520" cy="914400"/>
          </a:xfrm>
          <a:prstGeom prst="roundRect">
            <a:avLst>
              <a:gd name="adj" fmla="val 13333"/>
            </a:avLst>
          </a:prstGeom>
          <a:solidFill>
            <a:srgbClr val="F5F7FB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8" name="Shape 15"/>
          <p:cNvSpPr/>
          <p:nvPr/>
        </p:nvSpPr>
        <p:spPr>
          <a:xfrm>
            <a:off x="914400" y="6205728"/>
            <a:ext cx="585216" cy="585216"/>
          </a:xfrm>
          <a:prstGeom prst="ellipse">
            <a:avLst/>
          </a:prstGeom>
          <a:solidFill>
            <a:srgbClr val="FFFFFF"/>
          </a:solidFill>
          <a:ln w="19050">
            <a:solidFill>
              <a:srgbClr val="1E2761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96" y="6364224"/>
            <a:ext cx="268224" cy="268224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1731264" y="6065520"/>
            <a:ext cx="10180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67" b="1" dirty="0">
                <a:solidFill>
                  <a:srgbClr val="1E276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Error común:  </a:t>
            </a: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Confundir el destino con "dar el tema del libro" en vez de apuntar a una comprensión transferible.</a:t>
            </a:r>
            <a:endParaRPr lang="en-US" sz="1667" dirty="0"/>
          </a:p>
        </p:txBody>
      </p:sp>
      <p:sp>
        <p:nvSpPr>
          <p:cNvPr id="21" name="Text 17"/>
          <p:cNvSpPr/>
          <p:nvPr/>
        </p:nvSpPr>
        <p:spPr>
          <a:xfrm>
            <a:off x="10850880" y="6522720"/>
            <a:ext cx="115824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200" dirty="0">
                <a:solidFill>
                  <a:srgbClr val="AAB2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Diseño Inverso · Etapa 1/3</a:t>
            </a:r>
            <a:endParaRPr lang="en-US" sz="1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" y="548640"/>
            <a:ext cx="1280160" cy="1280160"/>
          </a:xfrm>
          <a:prstGeom prst="roundRect">
            <a:avLst>
              <a:gd name="adj" fmla="val 13333"/>
            </a:avLst>
          </a:prstGeom>
          <a:solidFill>
            <a:srgbClr val="0E7C86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3" name="Text 1"/>
          <p:cNvSpPr/>
          <p:nvPr/>
        </p:nvSpPr>
        <p:spPr>
          <a:xfrm>
            <a:off x="609600" y="548640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533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02</a:t>
            </a:r>
            <a:endParaRPr lang="en-US" sz="4533" dirty="0"/>
          </a:p>
        </p:txBody>
      </p:sp>
      <p:sp>
        <p:nvSpPr>
          <p:cNvPr id="4" name="Text 2"/>
          <p:cNvSpPr/>
          <p:nvPr/>
        </p:nvSpPr>
        <p:spPr>
          <a:xfrm>
            <a:off x="2133600" y="585216"/>
            <a:ext cx="7315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267" dirty="0">
                <a:solidFill>
                  <a:srgbClr val="0E7C8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DISEÑO INVERSO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2133600" y="926592"/>
            <a:ext cx="902208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000" b="1" dirty="0">
                <a:solidFill>
                  <a:srgbClr val="141B4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Instrumentos de Vuelo</a:t>
            </a:r>
            <a:endParaRPr lang="en-US" sz="4000" dirty="0"/>
          </a:p>
        </p:txBody>
      </p:sp>
      <p:sp>
        <p:nvSpPr>
          <p:cNvPr id="6" name="Text 4"/>
          <p:cNvSpPr/>
          <p:nvPr/>
        </p:nvSpPr>
        <p:spPr>
          <a:xfrm>
            <a:off x="2133600" y="1511808"/>
            <a:ext cx="9022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i="1" dirty="0">
                <a:solidFill>
                  <a:srgbClr val="5B6B8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Evidencia de Evaluación</a:t>
            </a:r>
            <a:endParaRPr lang="en-US" sz="1867" dirty="0"/>
          </a:p>
        </p:txBody>
      </p:sp>
      <p:sp>
        <p:nvSpPr>
          <p:cNvPr id="7" name="Shape 5"/>
          <p:cNvSpPr/>
          <p:nvPr/>
        </p:nvSpPr>
        <p:spPr>
          <a:xfrm>
            <a:off x="10972800" y="670560"/>
            <a:ext cx="1036320" cy="1036320"/>
          </a:xfrm>
          <a:prstGeom prst="ellipse">
            <a:avLst/>
          </a:prstGeom>
          <a:solidFill>
            <a:srgbClr val="0E7C86"/>
          </a:solidFill>
          <a:ln/>
        </p:spPr>
        <p:txBody>
          <a:bodyPr/>
          <a:lstStyle/>
          <a:p>
            <a:endParaRPr lang="en-US" sz="240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448" y="902208"/>
            <a:ext cx="573024" cy="573024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609600" y="2097024"/>
            <a:ext cx="11399520" cy="670560"/>
          </a:xfrm>
          <a:prstGeom prst="roundRect">
            <a:avLst>
              <a:gd name="adj" fmla="val 14545"/>
            </a:avLst>
          </a:prstGeom>
          <a:solidFill>
            <a:srgbClr val="F5F7FB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0" name="Text 7"/>
          <p:cNvSpPr/>
          <p:nvPr/>
        </p:nvSpPr>
        <p:spPr>
          <a:xfrm>
            <a:off x="914400" y="2097024"/>
            <a:ext cx="1078992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0E7C8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Pregunta clave:  </a:t>
            </a:r>
            <a:r>
              <a:rPr lang="en-US" sz="2000" i="1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¿Cómo sabremos que llegamos?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609600" y="3108960"/>
            <a:ext cx="5303520" cy="3108960"/>
          </a:xfrm>
          <a:prstGeom prst="roundRect">
            <a:avLst>
              <a:gd name="adj" fmla="val 3922"/>
            </a:avLst>
          </a:prstGeom>
          <a:solidFill>
            <a:srgbClr val="F5F7FB"/>
          </a:solidFill>
          <a:ln/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2" name="Text 9"/>
          <p:cNvSpPr/>
          <p:nvPr/>
        </p:nvSpPr>
        <p:spPr>
          <a:xfrm>
            <a:off x="914400" y="3377184"/>
            <a:ext cx="4693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133" dirty="0">
                <a:solidFill>
                  <a:srgbClr val="0E7C8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 DEFINE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914400" y="3816096"/>
            <a:ext cx="4693920" cy="2316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Tareas de desempeño auténticas (GRASPS), rúbricas analíticas y evidencias formativas complementarias.</a:t>
            </a:r>
            <a:endParaRPr lang="en-US" dirty="0"/>
          </a:p>
        </p:txBody>
      </p:sp>
      <p:sp>
        <p:nvSpPr>
          <p:cNvPr id="14" name="Shape 11"/>
          <p:cNvSpPr/>
          <p:nvPr/>
        </p:nvSpPr>
        <p:spPr>
          <a:xfrm>
            <a:off x="6217920" y="3108960"/>
            <a:ext cx="5791200" cy="3108960"/>
          </a:xfrm>
          <a:prstGeom prst="roundRect">
            <a:avLst>
              <a:gd name="adj" fmla="val 3922"/>
            </a:avLst>
          </a:prstGeom>
          <a:solidFill>
            <a:srgbClr val="F5F7FB"/>
          </a:solidFill>
          <a:ln/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5" name="Text 12"/>
          <p:cNvSpPr/>
          <p:nvPr/>
        </p:nvSpPr>
        <p:spPr>
          <a:xfrm>
            <a:off x="6522720" y="3377184"/>
            <a:ext cx="5181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133" dirty="0">
                <a:solidFill>
                  <a:srgbClr val="0E7C8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PREGUNTAS GUÍA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522720" y="3816096"/>
            <a:ext cx="5181600" cy="2316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indent="-457189">
              <a:lnSpc>
                <a:spcPct val="110000"/>
              </a:lnSpc>
              <a:spcAft>
                <a:spcPts val="1067"/>
              </a:spcAft>
              <a:buSzPct val="100000"/>
              <a:buChar char="•"/>
            </a:pP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¿Qué evidencia aceptaríamos como prueba de comprensión genuina?</a:t>
            </a:r>
            <a:endParaRPr lang="en-US" sz="1667" dirty="0"/>
          </a:p>
          <a:p>
            <a:pPr marL="457189" indent="-457189">
              <a:lnSpc>
                <a:spcPct val="110000"/>
              </a:lnSpc>
              <a:spcAft>
                <a:spcPts val="1067"/>
              </a:spcAft>
              <a:buSzPct val="100000"/>
              <a:buChar char="•"/>
            </a:pP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¿La evaluación permite transferencia a una situación nueva y auténtica?</a:t>
            </a:r>
            <a:endParaRPr lang="en-US" sz="1667" dirty="0"/>
          </a:p>
          <a:p>
            <a:pPr marL="457189" indent="-457189">
              <a:lnSpc>
                <a:spcPct val="110000"/>
              </a:lnSpc>
              <a:spcAft>
                <a:spcPts val="1067"/>
              </a:spcAft>
              <a:buSzPct val="100000"/>
              <a:buChar char="•"/>
            </a:pP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¿Qué evidencias complementarias necesito además de la tarea principal?</a:t>
            </a:r>
            <a:endParaRPr lang="en-US" sz="1667" dirty="0"/>
          </a:p>
        </p:txBody>
      </p:sp>
      <p:sp>
        <p:nvSpPr>
          <p:cNvPr id="17" name="Shape 14"/>
          <p:cNvSpPr/>
          <p:nvPr/>
        </p:nvSpPr>
        <p:spPr>
          <a:xfrm>
            <a:off x="609600" y="6329639"/>
            <a:ext cx="11399520" cy="914400"/>
          </a:xfrm>
          <a:prstGeom prst="roundRect">
            <a:avLst>
              <a:gd name="adj" fmla="val 13333"/>
            </a:avLst>
          </a:prstGeom>
          <a:solidFill>
            <a:srgbClr val="F5F7FB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8" name="Shape 15"/>
          <p:cNvSpPr/>
          <p:nvPr/>
        </p:nvSpPr>
        <p:spPr>
          <a:xfrm>
            <a:off x="914400" y="6247778"/>
            <a:ext cx="585216" cy="585216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E7C86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425" y="6549136"/>
            <a:ext cx="268224" cy="268224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1664208" y="6083186"/>
            <a:ext cx="10180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67" b="1" dirty="0">
                <a:solidFill>
                  <a:srgbClr val="0E7C8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Idea fuerza:  </a:t>
            </a: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Diseñamos la evaluación ANTES que las actividades: evita el efecto sorpresa de enseñar una cosa y evaluar otra.</a:t>
            </a:r>
            <a:endParaRPr lang="en-US" sz="1667" dirty="0"/>
          </a:p>
        </p:txBody>
      </p:sp>
      <p:sp>
        <p:nvSpPr>
          <p:cNvPr id="21" name="Text 17"/>
          <p:cNvSpPr/>
          <p:nvPr/>
        </p:nvSpPr>
        <p:spPr>
          <a:xfrm>
            <a:off x="10850880" y="6522720"/>
            <a:ext cx="115824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200" dirty="0">
                <a:solidFill>
                  <a:srgbClr val="AAB2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Diseño Inverso · Etapa 2/3</a:t>
            </a:r>
            <a:endParaRPr lang="en-US" sz="12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E1D5AC4-7EAA-C38C-52E5-E60E354C17D5}"/>
              </a:ext>
            </a:extLst>
          </p:cNvPr>
          <p:cNvSpPr txBox="1"/>
          <p:nvPr/>
        </p:nvSpPr>
        <p:spPr>
          <a:xfrm>
            <a:off x="3048778" y="3435611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09600" y="548640"/>
            <a:ext cx="1280160" cy="1280160"/>
          </a:xfrm>
          <a:prstGeom prst="roundRect">
            <a:avLst>
              <a:gd name="adj" fmla="val 13333"/>
            </a:avLst>
          </a:prstGeom>
          <a:solidFill>
            <a:srgbClr val="6B4E9E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3" name="Text 1"/>
          <p:cNvSpPr/>
          <p:nvPr/>
        </p:nvSpPr>
        <p:spPr>
          <a:xfrm>
            <a:off x="609600" y="548640"/>
            <a:ext cx="128016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533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03</a:t>
            </a:r>
            <a:endParaRPr lang="en-US" sz="4533" dirty="0"/>
          </a:p>
        </p:txBody>
      </p:sp>
      <p:sp>
        <p:nvSpPr>
          <p:cNvPr id="4" name="Text 2"/>
          <p:cNvSpPr/>
          <p:nvPr/>
        </p:nvSpPr>
        <p:spPr>
          <a:xfrm>
            <a:off x="2133600" y="585216"/>
            <a:ext cx="731520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267" dirty="0">
                <a:solidFill>
                  <a:srgbClr val="6B4E9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DISEÑO INVERSO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2133600" y="926592"/>
            <a:ext cx="902208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000" b="1" dirty="0">
                <a:solidFill>
                  <a:srgbClr val="141B4D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Plan de Vuelo</a:t>
            </a:r>
            <a:endParaRPr lang="en-US" sz="4000" dirty="0"/>
          </a:p>
        </p:txBody>
      </p:sp>
      <p:sp>
        <p:nvSpPr>
          <p:cNvPr id="6" name="Text 4"/>
          <p:cNvSpPr/>
          <p:nvPr/>
        </p:nvSpPr>
        <p:spPr>
          <a:xfrm>
            <a:off x="2133600" y="1511808"/>
            <a:ext cx="90220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i="1" dirty="0">
                <a:solidFill>
                  <a:srgbClr val="5B6B8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Experiencias de Aprendizaje</a:t>
            </a:r>
            <a:endParaRPr lang="en-US" sz="1867" dirty="0"/>
          </a:p>
        </p:txBody>
      </p:sp>
      <p:sp>
        <p:nvSpPr>
          <p:cNvPr id="7" name="Shape 5"/>
          <p:cNvSpPr/>
          <p:nvPr/>
        </p:nvSpPr>
        <p:spPr>
          <a:xfrm>
            <a:off x="10972800" y="670560"/>
            <a:ext cx="1036320" cy="1036320"/>
          </a:xfrm>
          <a:prstGeom prst="ellipse">
            <a:avLst/>
          </a:prstGeom>
          <a:solidFill>
            <a:srgbClr val="6B4E9E"/>
          </a:solidFill>
          <a:ln/>
        </p:spPr>
        <p:txBody>
          <a:bodyPr/>
          <a:lstStyle/>
          <a:p>
            <a:endParaRPr lang="en-US" sz="240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448" y="902208"/>
            <a:ext cx="573024" cy="573024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609600" y="2097024"/>
            <a:ext cx="11399520" cy="670560"/>
          </a:xfrm>
          <a:prstGeom prst="roundRect">
            <a:avLst>
              <a:gd name="adj" fmla="val 14545"/>
            </a:avLst>
          </a:prstGeom>
          <a:solidFill>
            <a:srgbClr val="F5F7FB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0" name="Text 7"/>
          <p:cNvSpPr/>
          <p:nvPr/>
        </p:nvSpPr>
        <p:spPr>
          <a:xfrm>
            <a:off x="914400" y="2097024"/>
            <a:ext cx="10789920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000" b="1" dirty="0">
                <a:solidFill>
                  <a:srgbClr val="6B4E9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Pregunta clave:  </a:t>
            </a:r>
            <a:r>
              <a:rPr lang="en-US" sz="2000" i="1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¿Cómo llegamos?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609600" y="3108960"/>
            <a:ext cx="5303520" cy="3108960"/>
          </a:xfrm>
          <a:prstGeom prst="roundRect">
            <a:avLst>
              <a:gd name="adj" fmla="val 3922"/>
            </a:avLst>
          </a:prstGeom>
          <a:solidFill>
            <a:srgbClr val="F5F7FB"/>
          </a:solidFill>
          <a:ln/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2" name="Text 9"/>
          <p:cNvSpPr/>
          <p:nvPr/>
        </p:nvSpPr>
        <p:spPr>
          <a:xfrm>
            <a:off x="914400" y="3377184"/>
            <a:ext cx="4693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133" dirty="0">
                <a:solidFill>
                  <a:srgbClr val="6B4E9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 DEFINE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914400" y="3816096"/>
            <a:ext cx="4693920" cy="2316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5000"/>
              </a:lnSpc>
            </a:pPr>
            <a:r>
              <a:rPr lang="en-US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 secuencia didáctica, los recursos (incluida IA) y las estrategias DUA — recién ahora que sabemos destino y evidencia.</a:t>
            </a:r>
            <a:endParaRPr lang="en-US" dirty="0"/>
          </a:p>
        </p:txBody>
      </p:sp>
      <p:sp>
        <p:nvSpPr>
          <p:cNvPr id="14" name="Shape 11"/>
          <p:cNvSpPr/>
          <p:nvPr/>
        </p:nvSpPr>
        <p:spPr>
          <a:xfrm>
            <a:off x="6217920" y="3108960"/>
            <a:ext cx="5791200" cy="3108960"/>
          </a:xfrm>
          <a:prstGeom prst="roundRect">
            <a:avLst>
              <a:gd name="adj" fmla="val 3922"/>
            </a:avLst>
          </a:prstGeom>
          <a:solidFill>
            <a:srgbClr val="F5F7FB"/>
          </a:solidFill>
          <a:ln/>
          <a:effectLst>
            <a:outerShdw blurRad="76200" dist="254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US" sz="2400"/>
          </a:p>
        </p:txBody>
      </p:sp>
      <p:sp>
        <p:nvSpPr>
          <p:cNvPr id="15" name="Text 12"/>
          <p:cNvSpPr/>
          <p:nvPr/>
        </p:nvSpPr>
        <p:spPr>
          <a:xfrm>
            <a:off x="6522720" y="3377184"/>
            <a:ext cx="5181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kern="0" spc="133" dirty="0">
                <a:solidFill>
                  <a:srgbClr val="6B4E9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GUÍA WHERETO (WIGGINS &amp; MCTIGHE)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6522720" y="3816096"/>
            <a:ext cx="5181600" cy="2316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457189" indent="-457189">
              <a:lnSpc>
                <a:spcPct val="110000"/>
              </a:lnSpc>
              <a:spcAft>
                <a:spcPts val="1067"/>
              </a:spcAft>
              <a:buSzPct val="100000"/>
              <a:buChar char="•"/>
            </a:pP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W-H: ¿Saben hacia dónde van y qué los engancha desde el inicio?</a:t>
            </a:r>
            <a:endParaRPr lang="en-US" sz="1667" dirty="0"/>
          </a:p>
          <a:p>
            <a:pPr marL="457189" indent="-457189">
              <a:lnSpc>
                <a:spcPct val="110000"/>
              </a:lnSpc>
              <a:spcAft>
                <a:spcPts val="1067"/>
              </a:spcAft>
              <a:buSzPct val="100000"/>
              <a:buChar char="•"/>
            </a:pP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E-R-E: ¿Exploran, repiensan y se autoevalúan durante el proceso?</a:t>
            </a:r>
            <a:endParaRPr lang="en-US" sz="1667" dirty="0"/>
          </a:p>
          <a:p>
            <a:pPr marL="457189" indent="-457189">
              <a:lnSpc>
                <a:spcPct val="110000"/>
              </a:lnSpc>
              <a:spcAft>
                <a:spcPts val="1067"/>
              </a:spcAft>
              <a:buSzPct val="100000"/>
              <a:buChar char="•"/>
            </a:pP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T-O: ¿Está personalizada a la diversidad (DUA) y organizada con progresión lógica?</a:t>
            </a:r>
            <a:endParaRPr lang="en-US" sz="1667" dirty="0"/>
          </a:p>
        </p:txBody>
      </p:sp>
      <p:sp>
        <p:nvSpPr>
          <p:cNvPr id="17" name="Shape 14"/>
          <p:cNvSpPr/>
          <p:nvPr/>
        </p:nvSpPr>
        <p:spPr>
          <a:xfrm>
            <a:off x="609600" y="6175248"/>
            <a:ext cx="11399520" cy="914400"/>
          </a:xfrm>
          <a:prstGeom prst="roundRect">
            <a:avLst>
              <a:gd name="adj" fmla="val 13333"/>
            </a:avLst>
          </a:prstGeom>
          <a:solidFill>
            <a:srgbClr val="F5F7FB"/>
          </a:solidFill>
          <a:ln/>
        </p:spPr>
        <p:txBody>
          <a:bodyPr/>
          <a:lstStyle/>
          <a:p>
            <a:endParaRPr lang="en-US" sz="2400"/>
          </a:p>
        </p:txBody>
      </p:sp>
      <p:sp>
        <p:nvSpPr>
          <p:cNvPr id="18" name="Shape 15"/>
          <p:cNvSpPr/>
          <p:nvPr/>
        </p:nvSpPr>
        <p:spPr>
          <a:xfrm>
            <a:off x="859536" y="6260592"/>
            <a:ext cx="585216" cy="585216"/>
          </a:xfrm>
          <a:prstGeom prst="ellipse">
            <a:avLst/>
          </a:prstGeom>
          <a:solidFill>
            <a:srgbClr val="FFFFFF"/>
          </a:solidFill>
          <a:ln w="19050">
            <a:solidFill>
              <a:srgbClr val="6B4E9E"/>
            </a:solidFill>
            <a:prstDash val="solid"/>
          </a:ln>
        </p:spPr>
        <p:txBody>
          <a:bodyPr/>
          <a:lstStyle/>
          <a:p>
            <a:endParaRPr lang="en-US" sz="2400"/>
          </a:p>
        </p:txBody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32" y="6495288"/>
            <a:ext cx="268224" cy="268224"/>
          </a:xfrm>
          <a:prstGeom prst="rect">
            <a:avLst/>
          </a:prstGeom>
        </p:spPr>
      </p:pic>
      <p:sp>
        <p:nvSpPr>
          <p:cNvPr id="20" name="Text 16"/>
          <p:cNvSpPr/>
          <p:nvPr/>
        </p:nvSpPr>
        <p:spPr>
          <a:xfrm>
            <a:off x="1633728" y="6065520"/>
            <a:ext cx="101803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67" b="1" dirty="0">
                <a:solidFill>
                  <a:srgbClr val="6B4E9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Idea fuerza:  </a:t>
            </a:r>
            <a:r>
              <a:rPr lang="en-US" sz="1667" dirty="0">
                <a:solidFill>
                  <a:srgbClr val="24304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Las actividades son el último paso, no el primero: son el medio para llegar al destino ya definido.</a:t>
            </a:r>
            <a:endParaRPr lang="en-US" sz="1667" dirty="0"/>
          </a:p>
        </p:txBody>
      </p:sp>
      <p:sp>
        <p:nvSpPr>
          <p:cNvPr id="21" name="Text 17"/>
          <p:cNvSpPr/>
          <p:nvPr/>
        </p:nvSpPr>
        <p:spPr>
          <a:xfrm>
            <a:off x="10850880" y="6522720"/>
            <a:ext cx="115824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1200" dirty="0">
                <a:solidFill>
                  <a:srgbClr val="AAB2C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Diseño Inverso · Etapa 3/3</a:t>
            </a: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F87066-CD90-FF15-A66B-FA5B1045A128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🎯 Tarea de Desempeño GRASPS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1A27E4F6-3F91-4B3B-04D3-E45DA2D99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78437"/>
              </p:ext>
            </p:extLst>
          </p:nvPr>
        </p:nvGraphicFramePr>
        <p:xfrm>
          <a:off x="4360987" y="640080"/>
          <a:ext cx="7041429" cy="5578821"/>
        </p:xfrm>
        <a:graphic>
          <a:graphicData uri="http://schemas.openxmlformats.org/drawingml/2006/table">
            <a:tbl>
              <a:tblPr/>
              <a:tblGrid>
                <a:gridCol w="2044568">
                  <a:extLst>
                    <a:ext uri="{9D8B030D-6E8A-4147-A177-3AD203B41FA5}">
                      <a16:colId xmlns:a16="http://schemas.microsoft.com/office/drawing/2014/main" val="3236302651"/>
                    </a:ext>
                  </a:extLst>
                </a:gridCol>
                <a:gridCol w="4996861">
                  <a:extLst>
                    <a:ext uri="{9D8B030D-6E8A-4147-A177-3AD203B41FA5}">
                      <a16:colId xmlns:a16="http://schemas.microsoft.com/office/drawing/2014/main" val="2714693800"/>
                    </a:ext>
                  </a:extLst>
                </a:gridCol>
              </a:tblGrid>
              <a:tr h="47756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90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90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2754670"/>
                  </a:ext>
                </a:extLst>
              </a:tr>
              <a:tr h="992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G – Meta</a:t>
                      </a:r>
                      <a:endParaRPr lang="en-US" sz="190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Diseñar una experiencia de aprendizaje inclusiva usando IA como copiloto pedagógico</a:t>
                      </a:r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87578"/>
                  </a:ext>
                </a:extLst>
              </a:tr>
              <a:tr h="707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R – Rol</a:t>
                      </a:r>
                      <a:endParaRPr lang="en-US" sz="190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Eres el docente  a cargo de planificar la ruta de aprendizaje de tu grupo</a:t>
                      </a:r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253401"/>
                  </a:ext>
                </a:extLst>
              </a:tr>
              <a:tr h="707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A – Audiencia</a:t>
                      </a:r>
                      <a:endParaRPr lang="en-US" sz="190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dirty="0" err="1"/>
                        <a:t>Estudiantes</a:t>
                      </a:r>
                      <a:r>
                        <a:rPr lang="en-US" sz="1900" dirty="0"/>
                        <a:t> con </a:t>
                      </a:r>
                      <a:r>
                        <a:rPr lang="en-US" sz="1900" dirty="0" err="1"/>
                        <a:t>perfiles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diversos</a:t>
                      </a:r>
                      <a:r>
                        <a:rPr lang="en-US" sz="1900" dirty="0"/>
                        <a:t> y </a:t>
                      </a:r>
                      <a:r>
                        <a:rPr lang="en-US" sz="1900" dirty="0" err="1"/>
                        <a:t>necesidades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variadas</a:t>
                      </a:r>
                      <a:endParaRPr lang="en-US" sz="1900" dirty="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281907"/>
                  </a:ext>
                </a:extLst>
              </a:tr>
              <a:tr h="992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S – Situación</a:t>
                      </a:r>
                      <a:endParaRPr lang="en-US" sz="190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dirty="0"/>
                        <a:t>Debes </a:t>
                      </a:r>
                      <a:r>
                        <a:rPr lang="en-US" sz="1900" dirty="0" err="1"/>
                        <a:t>garantizar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que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todos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lleguen</a:t>
                      </a:r>
                      <a:r>
                        <a:rPr lang="en-US" sz="1900" dirty="0"/>
                        <a:t> a </a:t>
                      </a:r>
                      <a:r>
                        <a:rPr lang="en-US" sz="1900" dirty="0" err="1"/>
                        <a:t>destino</a:t>
                      </a:r>
                      <a:r>
                        <a:rPr lang="en-US" sz="1900" dirty="0"/>
                        <a:t>, sin </a:t>
                      </a:r>
                      <a:r>
                        <a:rPr lang="en-US" sz="1900" dirty="0" err="1"/>
                        <a:t>importar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su</a:t>
                      </a:r>
                      <a:r>
                        <a:rPr lang="en-US" sz="1900" dirty="0"/>
                        <a:t> punto de </a:t>
                      </a:r>
                      <a:r>
                        <a:rPr lang="en-US" sz="1900" dirty="0" err="1"/>
                        <a:t>partida</a:t>
                      </a:r>
                      <a:endParaRPr lang="en-US" sz="1900" dirty="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719741"/>
                  </a:ext>
                </a:extLst>
              </a:tr>
              <a:tr h="7077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P – Producto</a:t>
                      </a:r>
                      <a:endParaRPr lang="en-US" sz="190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/>
                        <a:t>Una secuencia didáctica con apoyos DUA y herramientas de IA integradas</a:t>
                      </a:r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163924"/>
                  </a:ext>
                </a:extLst>
              </a:tr>
              <a:tr h="99267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b="1"/>
                        <a:t>S – Estándares</a:t>
                      </a:r>
                      <a:endParaRPr lang="en-US" sz="1900"/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900" dirty="0" err="1"/>
                        <a:t>Claridad</a:t>
                      </a:r>
                      <a:r>
                        <a:rPr lang="en-US" sz="1900" dirty="0"/>
                        <a:t> de </a:t>
                      </a:r>
                      <a:r>
                        <a:rPr lang="en-US" sz="1900" dirty="0" err="1"/>
                        <a:t>objetivos</a:t>
                      </a:r>
                      <a:r>
                        <a:rPr lang="en-US" sz="1900" dirty="0"/>
                        <a:t>, </a:t>
                      </a:r>
                      <a:r>
                        <a:rPr lang="en-US" sz="1900" dirty="0" err="1"/>
                        <a:t>variedad</a:t>
                      </a:r>
                      <a:r>
                        <a:rPr lang="en-US" sz="1900" dirty="0"/>
                        <a:t> de </a:t>
                      </a:r>
                      <a:r>
                        <a:rPr lang="en-US" sz="1900" dirty="0" err="1"/>
                        <a:t>opciones</a:t>
                      </a:r>
                      <a:r>
                        <a:rPr lang="en-US" sz="1900" dirty="0"/>
                        <a:t> (</a:t>
                      </a:r>
                      <a:r>
                        <a:rPr lang="en-US" sz="1900" dirty="0" err="1"/>
                        <a:t>representación</a:t>
                      </a:r>
                      <a:r>
                        <a:rPr lang="en-US" sz="1900" dirty="0"/>
                        <a:t>, </a:t>
                      </a:r>
                      <a:r>
                        <a:rPr lang="en-US" sz="1900" dirty="0" err="1"/>
                        <a:t>acción</a:t>
                      </a:r>
                      <a:r>
                        <a:rPr lang="en-US" sz="1900" dirty="0"/>
                        <a:t>, </a:t>
                      </a:r>
                      <a:r>
                        <a:rPr lang="en-US" sz="1900" dirty="0" err="1"/>
                        <a:t>motivación</a:t>
                      </a:r>
                      <a:r>
                        <a:rPr lang="en-US" sz="1900" dirty="0"/>
                        <a:t>), </a:t>
                      </a:r>
                      <a:r>
                        <a:rPr lang="en-US" sz="1900" dirty="0" err="1"/>
                        <a:t>uso</a:t>
                      </a:r>
                      <a:r>
                        <a:rPr lang="en-US" sz="1900" dirty="0"/>
                        <a:t> </a:t>
                      </a:r>
                      <a:r>
                        <a:rPr lang="en-US" sz="1900" dirty="0" err="1"/>
                        <a:t>pertinente</a:t>
                      </a:r>
                      <a:r>
                        <a:rPr lang="en-US" sz="1900" dirty="0"/>
                        <a:t> de IA</a:t>
                      </a:r>
                    </a:p>
                  </a:txBody>
                  <a:tcPr marL="97663" marR="97663" marT="48831" marB="4883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0353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652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3840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DISEÑO UNIVERSAL PARA EL APRENDIZAJE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Tres principios, una sola meta de exigencia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80" y="1920240"/>
            <a:ext cx="3322320" cy="3749040"/>
          </a:xfrm>
          <a:prstGeom prst="roundRect">
            <a:avLst>
              <a:gd name="adj" fmla="val 2202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1889760" y="2286000"/>
            <a:ext cx="822960" cy="82296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745" y="2392985"/>
            <a:ext cx="608990" cy="60899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14400" y="3246120"/>
            <a:ext cx="2773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kern="0" spc="200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 POR QUÉ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914400" y="3547872"/>
            <a:ext cx="27736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Compromiso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914400" y="4206240"/>
            <a:ext cx="27736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Opciones para captar el interés, sostener el esfuerzo y autorregular la motivación.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4419600" y="1920240"/>
            <a:ext cx="3322320" cy="3749040"/>
          </a:xfrm>
          <a:prstGeom prst="roundRect">
            <a:avLst>
              <a:gd name="adj" fmla="val 2202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9"/>
          <p:cNvSpPr/>
          <p:nvPr/>
        </p:nvSpPr>
        <p:spPr>
          <a:xfrm>
            <a:off x="5669280" y="2286000"/>
            <a:ext cx="822960" cy="82296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265" y="2392985"/>
            <a:ext cx="608990" cy="608990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4693920" y="3246120"/>
            <a:ext cx="2773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kern="0" spc="200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 QUÉ</a:t>
            </a:r>
            <a:endParaRPr lang="en-US" sz="1100" dirty="0"/>
          </a:p>
        </p:txBody>
      </p:sp>
      <p:sp>
        <p:nvSpPr>
          <p:cNvPr id="15" name="Text 11"/>
          <p:cNvSpPr/>
          <p:nvPr/>
        </p:nvSpPr>
        <p:spPr>
          <a:xfrm>
            <a:off x="4693920" y="3547872"/>
            <a:ext cx="27736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Representación</a:t>
            </a:r>
            <a:endParaRPr lang="en-US" sz="1900" dirty="0"/>
          </a:p>
        </p:txBody>
      </p:sp>
      <p:sp>
        <p:nvSpPr>
          <p:cNvPr id="16" name="Text 12"/>
          <p:cNvSpPr/>
          <p:nvPr/>
        </p:nvSpPr>
        <p:spPr>
          <a:xfrm>
            <a:off x="4693920" y="4206240"/>
            <a:ext cx="27736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Opciones para percibir, comprender e interpretar la información del contenido.</a:t>
            </a:r>
            <a:endParaRPr lang="en-US" sz="1200" dirty="0"/>
          </a:p>
        </p:txBody>
      </p:sp>
      <p:sp>
        <p:nvSpPr>
          <p:cNvPr id="17" name="Shape 13"/>
          <p:cNvSpPr/>
          <p:nvPr/>
        </p:nvSpPr>
        <p:spPr>
          <a:xfrm>
            <a:off x="8199120" y="1920240"/>
            <a:ext cx="3322320" cy="3749040"/>
          </a:xfrm>
          <a:prstGeom prst="roundRect">
            <a:avLst>
              <a:gd name="adj" fmla="val 2202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4"/>
          <p:cNvSpPr/>
          <p:nvPr/>
        </p:nvSpPr>
        <p:spPr>
          <a:xfrm>
            <a:off x="9448800" y="2286000"/>
            <a:ext cx="822960" cy="82296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5785" y="2392985"/>
            <a:ext cx="608990" cy="608990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8473440" y="3246120"/>
            <a:ext cx="2773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kern="0" spc="200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 CÓMO</a:t>
            </a:r>
            <a:endParaRPr lang="en-US" sz="1100" dirty="0"/>
          </a:p>
        </p:txBody>
      </p:sp>
      <p:sp>
        <p:nvSpPr>
          <p:cNvPr id="21" name="Text 16"/>
          <p:cNvSpPr/>
          <p:nvPr/>
        </p:nvSpPr>
        <p:spPr>
          <a:xfrm>
            <a:off x="8473440" y="3547872"/>
            <a:ext cx="27736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9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Acción y Expresión</a:t>
            </a:r>
            <a:endParaRPr lang="en-US" sz="1900" dirty="0"/>
          </a:p>
        </p:txBody>
      </p:sp>
      <p:sp>
        <p:nvSpPr>
          <p:cNvPr id="22" name="Text 17"/>
          <p:cNvSpPr/>
          <p:nvPr/>
        </p:nvSpPr>
        <p:spPr>
          <a:xfrm>
            <a:off x="8473440" y="4206240"/>
            <a:ext cx="27736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Opciones para actuar, expresar lo aprendido y planificar el propio proceso.</a:t>
            </a:r>
            <a:endParaRPr lang="en-US" sz="1200" dirty="0"/>
          </a:p>
        </p:txBody>
      </p:sp>
      <p:sp>
        <p:nvSpPr>
          <p:cNvPr id="23" name="Text 18"/>
          <p:cNvSpPr/>
          <p:nvPr/>
        </p:nvSpPr>
        <p:spPr>
          <a:xfrm>
            <a:off x="640080" y="5897880"/>
            <a:ext cx="10515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Adaptamos el camino. Nunca la meta. Las altas expectativas son iguales para todos.</a:t>
            </a:r>
            <a:endParaRPr lang="en-US" sz="1300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47B2F29-14B9-91CF-FE09-A74F96CD2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165" y="5228776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286" y="401624"/>
            <a:ext cx="10621428" cy="6054751"/>
          </a:xfrm>
          <a:custGeom>
            <a:avLst/>
            <a:gdLst/>
            <a:ahLst/>
            <a:cxnLst/>
            <a:rect l="l" t="t" r="r" b="b"/>
            <a:pathLst>
              <a:path w="15932142" h="9082127">
                <a:moveTo>
                  <a:pt x="0" y="0"/>
                </a:moveTo>
                <a:lnTo>
                  <a:pt x="15932142" y="0"/>
                </a:lnTo>
                <a:lnTo>
                  <a:pt x="15932142" y="9082128"/>
                </a:lnTo>
                <a:lnTo>
                  <a:pt x="0" y="9082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127" b="-6820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4998" y="2230560"/>
            <a:ext cx="7031637" cy="3315584"/>
          </a:xfrm>
          <a:custGeom>
            <a:avLst/>
            <a:gdLst/>
            <a:ahLst/>
            <a:cxnLst/>
            <a:rect l="l" t="t" r="r" b="b"/>
            <a:pathLst>
              <a:path w="10547455" h="4973376">
                <a:moveTo>
                  <a:pt x="0" y="0"/>
                </a:moveTo>
                <a:lnTo>
                  <a:pt x="10547455" y="0"/>
                </a:lnTo>
                <a:lnTo>
                  <a:pt x="10547455" y="4973376"/>
                </a:lnTo>
                <a:lnTo>
                  <a:pt x="0" y="4973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598" b="-3548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472440" y="571500"/>
            <a:ext cx="11070035" cy="1030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 b="1" dirty="0">
                <a:solidFill>
                  <a:schemeClr val="bg2">
                    <a:lumMod val="25000"/>
                  </a:schemeClr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IA = </a:t>
            </a:r>
            <a:r>
              <a:rPr lang="en-US" sz="6134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 Bold"/>
                <a:sym typeface="Open Sans Bold"/>
              </a:rPr>
              <a:t>COPILOTO PEDAGOGIGO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9D7528-33E5-0187-DFF8-26DBD698D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932" y="5291192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07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3840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 ROL DE LA INTELIGENCIA ARTIFICIAL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Copiloto, no piloto automático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80" y="1874520"/>
            <a:ext cx="5074920" cy="4160520"/>
          </a:xfrm>
          <a:prstGeom prst="roundRect">
            <a:avLst>
              <a:gd name="adj" fmla="val 1758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960120" y="2194560"/>
            <a:ext cx="548640" cy="54864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43" y="2265883"/>
            <a:ext cx="405994" cy="40599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691640" y="2258568"/>
            <a:ext cx="3840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Qué SÍ puede hacer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960120" y="2971800"/>
            <a:ext cx="4434840" cy="2926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Redactar objetivos alineados a Bloom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Generar preguntas esenciales y comprensiones duraderas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Diseñar tareas GRASPS y rúbricas analíticas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Proponer secuencias de actividades por fase de UbD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Generar variantes DUA de un mismo material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Anticipar barreras previsibles de aprendizaje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6172200" y="1874520"/>
            <a:ext cx="5074920" cy="4160520"/>
          </a:xfrm>
          <a:prstGeom prst="roundRect">
            <a:avLst>
              <a:gd name="adj" fmla="val 1758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6492240" y="2194560"/>
            <a:ext cx="548640" cy="54864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563" y="2265883"/>
            <a:ext cx="405994" cy="405994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223760" y="2258568"/>
            <a:ext cx="38404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Qué NO puede hacer</a:t>
            </a:r>
            <a:endParaRPr lang="en-US" sz="1700" dirty="0"/>
          </a:p>
        </p:txBody>
      </p:sp>
      <p:sp>
        <p:nvSpPr>
          <p:cNvPr id="14" name="Text 10"/>
          <p:cNvSpPr/>
          <p:nvPr/>
        </p:nvSpPr>
        <p:spPr>
          <a:xfrm>
            <a:off x="6492240" y="2971800"/>
            <a:ext cx="4434840" cy="2926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Conocer a los estudiantes reales del curso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Garantizar la precisión disciplinar del contenido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Decidir el valor pedagógico para un grupo específico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Leer el clima de aula o el momento del año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Sustituir la relación pedagógica</a:t>
            </a:r>
            <a:endParaRPr lang="en-US" sz="13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13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Reemplazar el juicio profesional docente</a:t>
            </a:r>
            <a:endParaRPr lang="en-US" sz="1300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B6574E0-7A5C-5D64-BBF6-B8A3B0F03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577" y="182880"/>
            <a:ext cx="4139543" cy="12573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08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3840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CÓMO ESCRIBIR BUENOS PROMPTS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Seis componentes, un resultado utilizable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70560" y="192024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14400" y="2103120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0B4A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508760" y="2121408"/>
            <a:ext cx="2286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Rol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914400" y="2697480"/>
            <a:ext cx="2834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</a:t>
            </a: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Qué experto debe encarnar la IA?</a:t>
            </a:r>
            <a:endParaRPr lang="en-US" dirty="0"/>
          </a:p>
        </p:txBody>
      </p:sp>
      <p:sp>
        <p:nvSpPr>
          <p:cNvPr id="9" name="Shape 7"/>
          <p:cNvSpPr/>
          <p:nvPr/>
        </p:nvSpPr>
        <p:spPr>
          <a:xfrm>
            <a:off x="4389120" y="192024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4663440" y="2103120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D1B69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49240" y="2121408"/>
            <a:ext cx="2194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Contexto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4663440" y="2697480"/>
            <a:ext cx="2834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Nivel, materia, grupo, tiempo disponible</a:t>
            </a:r>
            <a:endParaRPr lang="en-US" dirty="0"/>
          </a:p>
        </p:txBody>
      </p:sp>
      <p:sp>
        <p:nvSpPr>
          <p:cNvPr id="13" name="Shape 11"/>
          <p:cNvSpPr/>
          <p:nvPr/>
        </p:nvSpPr>
        <p:spPr>
          <a:xfrm>
            <a:off x="8138160" y="192024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8412480" y="2103120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0B4A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006840" y="2121408"/>
            <a:ext cx="2286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Objetivo</a:t>
            </a:r>
            <a:endParaRPr lang="en-US" sz="2400" dirty="0"/>
          </a:p>
        </p:txBody>
      </p:sp>
      <p:sp>
        <p:nvSpPr>
          <p:cNvPr id="16" name="Text 14"/>
          <p:cNvSpPr/>
          <p:nvPr/>
        </p:nvSpPr>
        <p:spPr>
          <a:xfrm>
            <a:off x="8412480" y="2697480"/>
            <a:ext cx="2834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Una acción verificable, no una intención difusa</a:t>
            </a:r>
            <a:endParaRPr lang="en-US" dirty="0"/>
          </a:p>
        </p:txBody>
      </p:sp>
      <p:sp>
        <p:nvSpPr>
          <p:cNvPr id="17" name="Shape 15"/>
          <p:cNvSpPr/>
          <p:nvPr/>
        </p:nvSpPr>
        <p:spPr>
          <a:xfrm>
            <a:off x="640080" y="370332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914400" y="3886200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D1B69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4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1508760" y="3904488"/>
            <a:ext cx="2286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Formato</a:t>
            </a:r>
            <a:endParaRPr lang="en-US" sz="2800" dirty="0"/>
          </a:p>
        </p:txBody>
      </p:sp>
      <p:sp>
        <p:nvSpPr>
          <p:cNvPr id="20" name="Text 18"/>
          <p:cNvSpPr/>
          <p:nvPr/>
        </p:nvSpPr>
        <p:spPr>
          <a:xfrm>
            <a:off x="914400" y="4480560"/>
            <a:ext cx="2834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Tabla, lista, encabezados, extensión</a:t>
            </a:r>
            <a:endParaRPr lang="en-US" dirty="0"/>
          </a:p>
        </p:txBody>
      </p:sp>
      <p:sp>
        <p:nvSpPr>
          <p:cNvPr id="21" name="Shape 19"/>
          <p:cNvSpPr/>
          <p:nvPr/>
        </p:nvSpPr>
        <p:spPr>
          <a:xfrm>
            <a:off x="4389120" y="370332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Text 20"/>
          <p:cNvSpPr/>
          <p:nvPr/>
        </p:nvSpPr>
        <p:spPr>
          <a:xfrm>
            <a:off x="4663440" y="3886200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0B4A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5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5257800" y="3904488"/>
            <a:ext cx="2286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Restricciones</a:t>
            </a:r>
            <a:endParaRPr lang="en-US" sz="2800" dirty="0"/>
          </a:p>
        </p:txBody>
      </p:sp>
      <p:sp>
        <p:nvSpPr>
          <p:cNvPr id="24" name="Text 22"/>
          <p:cNvSpPr/>
          <p:nvPr/>
        </p:nvSpPr>
        <p:spPr>
          <a:xfrm>
            <a:off x="4663440" y="4480560"/>
            <a:ext cx="2834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Vocabulario, alineación curricular, límites</a:t>
            </a:r>
            <a:endParaRPr lang="en-US" dirty="0"/>
          </a:p>
        </p:txBody>
      </p:sp>
      <p:sp>
        <p:nvSpPr>
          <p:cNvPr id="25" name="Shape 23"/>
          <p:cNvSpPr/>
          <p:nvPr/>
        </p:nvSpPr>
        <p:spPr>
          <a:xfrm>
            <a:off x="8138160" y="370332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Text 24"/>
          <p:cNvSpPr/>
          <p:nvPr/>
        </p:nvSpPr>
        <p:spPr>
          <a:xfrm>
            <a:off x="8412480" y="3886200"/>
            <a:ext cx="5486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2D1B69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6</a:t>
            </a:r>
            <a:endParaRPr lang="en-US" sz="2200" dirty="0"/>
          </a:p>
        </p:txBody>
      </p:sp>
      <p:sp>
        <p:nvSpPr>
          <p:cNvPr id="27" name="Text 25"/>
          <p:cNvSpPr/>
          <p:nvPr/>
        </p:nvSpPr>
        <p:spPr>
          <a:xfrm>
            <a:off x="9006840" y="3904488"/>
            <a:ext cx="2286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Calidad esperada</a:t>
            </a:r>
            <a:endParaRPr lang="en-US" sz="2800" dirty="0"/>
          </a:p>
        </p:txBody>
      </p:sp>
      <p:sp>
        <p:nvSpPr>
          <p:cNvPr id="28" name="Text 26"/>
          <p:cNvSpPr/>
          <p:nvPr/>
        </p:nvSpPr>
        <p:spPr>
          <a:xfrm>
            <a:off x="8412480" y="4480560"/>
            <a:ext cx="28346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Los criterios con que se evaluará el resultado</a:t>
            </a:r>
            <a:endParaRPr lang="en-US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2BC00BA4-9B99-102A-66A5-D449D3C4F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777" y="4954456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2D1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B9AD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09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594360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FF6B6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AHORA, EN VIVO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960120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Vamos a ejecutar un Prompt Maestro</a:t>
            </a:r>
            <a:endParaRPr lang="en-US" sz="3000" dirty="0"/>
          </a:p>
        </p:txBody>
      </p:sp>
      <p:sp>
        <p:nvSpPr>
          <p:cNvPr id="5" name="Text 3"/>
          <p:cNvSpPr/>
          <p:nvPr/>
        </p:nvSpPr>
        <p:spPr>
          <a:xfrm>
            <a:off x="640080" y="1691640"/>
            <a:ext cx="100584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i="1" dirty="0">
                <a:solidFill>
                  <a:srgbClr val="D6CF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Pídanme, ahora mismo: una materia + un tema + un nivel educativo.</a:t>
            </a:r>
            <a:endParaRPr lang="en-US" sz="1500" dirty="0"/>
          </a:p>
        </p:txBody>
      </p:sp>
      <p:sp>
        <p:nvSpPr>
          <p:cNvPr id="6" name="Shape 4"/>
          <p:cNvSpPr/>
          <p:nvPr/>
        </p:nvSpPr>
        <p:spPr>
          <a:xfrm>
            <a:off x="640080" y="2377440"/>
            <a:ext cx="10881360" cy="3749040"/>
          </a:xfrm>
          <a:prstGeom prst="roundRect">
            <a:avLst>
              <a:gd name="adj" fmla="val 1951"/>
            </a:avLst>
          </a:prstGeom>
          <a:solidFill>
            <a:srgbClr val="3A2A78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960120" y="2606040"/>
            <a:ext cx="10241280" cy="3291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ct val="115000"/>
              </a:lnSpc>
              <a:buNone/>
            </a:pPr>
            <a:r>
              <a:rPr lang="en-US" sz="1350" dirty="0">
                <a:solidFill>
                  <a:srgbClr val="EDE8FA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ROL: Actuá como especialista en Understanding by Design (UbD).</a:t>
            </a: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1350" dirty="0">
                <a:solidFill>
                  <a:srgbClr val="EDE8FA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CONTEXTO: Unidad de [materia], tema [tema], nivel [nivel/edad].</a:t>
            </a: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1350" dirty="0">
                <a:solidFill>
                  <a:srgbClr val="EDE8FA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El grupo tiene [características relevantes]. Disponemos de</a:t>
            </a: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1350" dirty="0">
                <a:solidFill>
                  <a:srgbClr val="EDE8FA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[cantidad] de clases.</a:t>
            </a: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1350" dirty="0">
                <a:solidFill>
                  <a:srgbClr val="EDE8FA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OBJETIVO: Generá meta de transferencia, 2-3 comprensiones</a:t>
            </a: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1350" dirty="0">
                <a:solidFill>
                  <a:srgbClr val="EDE8FA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duraderas y 3-4 preguntas esenciales, siguiendo el diseño</a:t>
            </a: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1350" dirty="0">
                <a:solidFill>
                  <a:srgbClr val="EDE8FA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inverso de UbD.</a:t>
            </a: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1350" dirty="0">
                <a:solidFill>
                  <a:srgbClr val="EDE8FA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RESTRICCIONES: Las comprensiones no deben ser hechos</a:t>
            </a:r>
            <a:endParaRPr lang="en-US" sz="1350" dirty="0"/>
          </a:p>
          <a:p>
            <a:pPr marL="0" indent="0">
              <a:lnSpc>
                <a:spcPct val="115000"/>
              </a:lnSpc>
              <a:buNone/>
            </a:pPr>
            <a:r>
              <a:rPr lang="en-US" sz="1350" dirty="0">
                <a:solidFill>
                  <a:srgbClr val="EDE8FA"/>
                </a:solidFill>
                <a:latin typeface="Courier New" pitchFamily="34" charset="0"/>
                <a:ea typeface="Courier New" pitchFamily="34" charset="-122"/>
                <a:cs typeface="Courier New" pitchFamily="34" charset="-120"/>
              </a:rPr>
              <a:t>verificables; deben ser generalizaciones transferibles.</a:t>
            </a:r>
            <a:endParaRPr lang="en-US" sz="13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3840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CASO REAL DE AULA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De un fin de semana a dos horas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80" y="1965960"/>
            <a:ext cx="5074920" cy="4023360"/>
          </a:xfrm>
          <a:prstGeom prst="roundRect">
            <a:avLst>
              <a:gd name="adj" fmla="val 1818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60120" y="2258568"/>
            <a:ext cx="3657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ANTES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960120" y="2624328"/>
            <a:ext cx="44348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Un fin de semana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completo por unidad</a:t>
            </a:r>
            <a:endParaRPr lang="en-US" sz="2800" dirty="0"/>
          </a:p>
        </p:txBody>
      </p:sp>
      <p:sp>
        <p:nvSpPr>
          <p:cNvPr id="8" name="Text 6"/>
          <p:cNvSpPr/>
          <p:nvPr/>
        </p:nvSpPr>
        <p:spPr>
          <a:xfrm>
            <a:off x="960120" y="3657600"/>
            <a:ext cx="4434840" cy="2103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2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Materiales sueltos buscados sin criterio sistemático</a:t>
            </a:r>
            <a:endParaRPr lang="en-US" sz="20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2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Evaluación improvisada recién al final del proceso</a:t>
            </a:r>
            <a:endParaRPr lang="en-US" sz="20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2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Adaptaciones decididas sobre la marcha, en plena clase</a:t>
            </a:r>
            <a:endParaRPr lang="en-US" sz="2000" dirty="0"/>
          </a:p>
        </p:txBody>
      </p:sp>
      <p:sp>
        <p:nvSpPr>
          <p:cNvPr id="9" name="Shape 7"/>
          <p:cNvSpPr/>
          <p:nvPr/>
        </p:nvSpPr>
        <p:spPr>
          <a:xfrm>
            <a:off x="6172200" y="1965960"/>
            <a:ext cx="5074920" cy="4023360"/>
          </a:xfrm>
          <a:prstGeom prst="roundRect">
            <a:avLst>
              <a:gd name="adj" fmla="val 1818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Text 8"/>
          <p:cNvSpPr/>
          <p:nvPr/>
        </p:nvSpPr>
        <p:spPr>
          <a:xfrm>
            <a:off x="6492240" y="2258568"/>
            <a:ext cx="3657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DESPUÉS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492240" y="2624328"/>
            <a:ext cx="443484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Dos horas distribuidas</a:t>
            </a:r>
            <a:endParaRPr lang="en-US" sz="2800" dirty="0"/>
          </a:p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en tres sesiones breves</a:t>
            </a:r>
            <a:endParaRPr lang="en-US" sz="2800" dirty="0"/>
          </a:p>
        </p:txBody>
      </p:sp>
      <p:sp>
        <p:nvSpPr>
          <p:cNvPr id="12" name="Text 10"/>
          <p:cNvSpPr/>
          <p:nvPr/>
        </p:nvSpPr>
        <p:spPr>
          <a:xfrm>
            <a:off x="6492240" y="3657600"/>
            <a:ext cx="4434840" cy="21031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20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Etapa 1 y 2 generadas con los Prompts Maestros, en minutos</a:t>
            </a:r>
            <a:endParaRPr lang="en-US" sz="20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20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Adaptaciones DUA incorporadas desde el diseño original</a:t>
            </a:r>
            <a:endParaRPr lang="en-US" sz="2000" dirty="0"/>
          </a:p>
          <a:p>
            <a:pPr marL="342900" indent="-342900">
              <a:spcAft>
                <a:spcPts val="1000"/>
              </a:spcAft>
              <a:buSzPct val="100000"/>
              <a:buChar char="•"/>
            </a:pPr>
            <a:r>
              <a:rPr lang="en-US" sz="20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Revisión colectiva del borrador en equipo, no en soledad</a:t>
            </a:r>
            <a:endParaRPr lang="en-US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EC1641-9FE9-54DB-23C8-2ABF130DD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80" y="918546"/>
            <a:ext cx="7459675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62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2D1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B9AD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</a:t>
            </a:r>
            <a:endParaRPr lang="en-US" sz="1000" dirty="0"/>
          </a:p>
        </p:txBody>
      </p:sp>
      <p:sp>
        <p:nvSpPr>
          <p:cNvPr id="3" name="Shape 1"/>
          <p:cNvSpPr/>
          <p:nvPr/>
        </p:nvSpPr>
        <p:spPr>
          <a:xfrm>
            <a:off x="822960" y="777240"/>
            <a:ext cx="777240" cy="777240"/>
          </a:xfrm>
          <a:prstGeom prst="ellipse">
            <a:avLst/>
          </a:prstGeom>
          <a:solidFill>
            <a:srgbClr val="4A3A8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01" y="878281"/>
            <a:ext cx="575158" cy="57515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40080" y="1691640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BLOQUE PRÁCTICO  ·  20 MINUTOS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94360" y="2057400"/>
            <a:ext cx="1005840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Ahora les toca a ustedes</a:t>
            </a:r>
            <a:endParaRPr lang="en-US" sz="3600" dirty="0"/>
          </a:p>
        </p:txBody>
      </p:sp>
      <p:sp>
        <p:nvSpPr>
          <p:cNvPr id="7" name="Shape 4"/>
          <p:cNvSpPr/>
          <p:nvPr/>
        </p:nvSpPr>
        <p:spPr>
          <a:xfrm>
            <a:off x="640080" y="3063240"/>
            <a:ext cx="457200" cy="457200"/>
          </a:xfrm>
          <a:prstGeom prst="ellipse">
            <a:avLst/>
          </a:prstGeom>
          <a:solidFill>
            <a:srgbClr val="00B4A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40080" y="3063240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11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325880" y="3081528"/>
            <a:ext cx="96012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EDE8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 parejas, elijan una unidad real que estén por dar.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40080" y="3776472"/>
            <a:ext cx="457200" cy="457200"/>
          </a:xfrm>
          <a:prstGeom prst="ellipse">
            <a:avLst/>
          </a:prstGeom>
          <a:solidFill>
            <a:srgbClr val="00B4A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0080" y="3776472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11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1325880" y="3794760"/>
            <a:ext cx="96012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EDE8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Completen la plantilla de los 6 componentes del prompt.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0080" y="4489704"/>
            <a:ext cx="457200" cy="457200"/>
          </a:xfrm>
          <a:prstGeom prst="ellipse">
            <a:avLst/>
          </a:prstGeom>
          <a:solidFill>
            <a:srgbClr val="00B4A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0080" y="4489704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11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1325880" y="4507992"/>
            <a:ext cx="96012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EDE8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Ejecuten el Prompt Maestro de la Etapa 1 en su celular.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40080" y="5202936"/>
            <a:ext cx="457200" cy="457200"/>
          </a:xfrm>
          <a:prstGeom prst="ellipse">
            <a:avLst/>
          </a:prstGeom>
          <a:solidFill>
            <a:srgbClr val="00B4A6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40080" y="5202936"/>
            <a:ext cx="4572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1F114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1325880" y="5221224"/>
            <a:ext cx="96012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EDE8F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Revisen el resultado con el checklist de la Etapa 1.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40080" y="6035040"/>
            <a:ext cx="10058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i="1" dirty="0">
                <a:solidFill>
                  <a:srgbClr val="B9AD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 cierre, dos o tres parejas comparten su pregunta esencial con el grupo.</a:t>
            </a:r>
            <a:endParaRPr lang="en-US" sz="1300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3BFF4DE7-2B63-B12B-A2AD-CE472F99C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137" y="2438264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3840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ANTES DE IMPLEMENTAR CUALQUIER BORRADOR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Checklist de uso responsable de la IA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80" y="2057400"/>
            <a:ext cx="10881360" cy="713232"/>
          </a:xfrm>
          <a:prstGeom prst="roundRect">
            <a:avLst>
              <a:gd name="adj" fmla="val 10256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868680" y="2148840"/>
            <a:ext cx="530352" cy="530352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26" y="2217786"/>
            <a:ext cx="392460" cy="39246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600200" y="2057400"/>
            <a:ext cx="96926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¿Se verificó la precisión disciplinar de todo contenido específico generado?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40080" y="2926080"/>
            <a:ext cx="10881360" cy="713232"/>
          </a:xfrm>
          <a:prstGeom prst="roundRect">
            <a:avLst>
              <a:gd name="adj" fmla="val 10256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868680" y="3017520"/>
            <a:ext cx="530352" cy="530352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26" y="3086466"/>
            <a:ext cx="392460" cy="39246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600200" y="2926080"/>
            <a:ext cx="96926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¿El contexto real del grupo fue incorporado al prompt?</a:t>
            </a:r>
            <a:endParaRPr lang="en-US" sz="1400" dirty="0"/>
          </a:p>
        </p:txBody>
      </p:sp>
      <p:sp>
        <p:nvSpPr>
          <p:cNvPr id="13" name="Shape 9"/>
          <p:cNvSpPr/>
          <p:nvPr/>
        </p:nvSpPr>
        <p:spPr>
          <a:xfrm>
            <a:off x="640080" y="3794760"/>
            <a:ext cx="10881360" cy="713232"/>
          </a:xfrm>
          <a:prstGeom prst="roundRect">
            <a:avLst>
              <a:gd name="adj" fmla="val 10256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868680" y="3886200"/>
            <a:ext cx="530352" cy="530352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26" y="3955146"/>
            <a:ext cx="392460" cy="39246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600200" y="3794760"/>
            <a:ext cx="96926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¿Las adaptaciones responden a barreras reales conocidas, y no son genéricas?</a:t>
            </a:r>
            <a:endParaRPr lang="en-US" sz="1400" dirty="0"/>
          </a:p>
        </p:txBody>
      </p:sp>
      <p:sp>
        <p:nvSpPr>
          <p:cNvPr id="17" name="Shape 12"/>
          <p:cNvSpPr/>
          <p:nvPr/>
        </p:nvSpPr>
        <p:spPr>
          <a:xfrm>
            <a:off x="640080" y="4663440"/>
            <a:ext cx="10881360" cy="713232"/>
          </a:xfrm>
          <a:prstGeom prst="roundRect">
            <a:avLst>
              <a:gd name="adj" fmla="val 10256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Shape 13"/>
          <p:cNvSpPr/>
          <p:nvPr/>
        </p:nvSpPr>
        <p:spPr>
          <a:xfrm>
            <a:off x="868680" y="4754880"/>
            <a:ext cx="530352" cy="530352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26" y="4823826"/>
            <a:ext cx="392460" cy="392460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600200" y="4663440"/>
            <a:ext cx="96926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¿Se mantuvo el nivel de exigencia, sin bajar la meta de aprendizaje?</a:t>
            </a:r>
            <a:endParaRPr lang="en-US" sz="1400" dirty="0"/>
          </a:p>
        </p:txBody>
      </p:sp>
      <p:sp>
        <p:nvSpPr>
          <p:cNvPr id="21" name="Shape 15"/>
          <p:cNvSpPr/>
          <p:nvPr/>
        </p:nvSpPr>
        <p:spPr>
          <a:xfrm>
            <a:off x="640080" y="5532120"/>
            <a:ext cx="10881360" cy="713232"/>
          </a:xfrm>
          <a:prstGeom prst="roundRect">
            <a:avLst>
              <a:gd name="adj" fmla="val 10256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Shape 16"/>
          <p:cNvSpPr/>
          <p:nvPr/>
        </p:nvSpPr>
        <p:spPr>
          <a:xfrm>
            <a:off x="868680" y="5623560"/>
            <a:ext cx="530352" cy="530352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26" y="5692506"/>
            <a:ext cx="392460" cy="392460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1600200" y="5532120"/>
            <a:ext cx="9692640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¿El docente revisó y ajustó el borrador antes de implementarlo?</a:t>
            </a:r>
            <a:endParaRPr lang="en-US" sz="1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247120" y="6355080"/>
            <a:ext cx="5486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40080" y="3840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00B4A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CAJA DE HERRAMIENTAS DE IA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40080" y="713232"/>
            <a:ext cx="10789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211A38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Un recurso para cada función</a:t>
            </a:r>
            <a:endParaRPr lang="en-US" sz="3200" dirty="0"/>
          </a:p>
        </p:txBody>
      </p:sp>
      <p:sp>
        <p:nvSpPr>
          <p:cNvPr id="5" name="Shape 3"/>
          <p:cNvSpPr/>
          <p:nvPr/>
        </p:nvSpPr>
        <p:spPr>
          <a:xfrm>
            <a:off x="640080" y="196596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914400" y="2221992"/>
            <a:ext cx="502920" cy="50292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80" y="2287372"/>
            <a:ext cx="372161" cy="37216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554480" y="2167128"/>
            <a:ext cx="21945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Claude / ChatGPT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914400" y="2807208"/>
            <a:ext cx="2834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Prompts Maestros de UbD</a:t>
            </a:r>
            <a:endParaRPr lang="en-US" sz="2000" dirty="0"/>
          </a:p>
        </p:txBody>
      </p:sp>
      <p:sp>
        <p:nvSpPr>
          <p:cNvPr id="10" name="Shape 7"/>
          <p:cNvSpPr/>
          <p:nvPr/>
        </p:nvSpPr>
        <p:spPr>
          <a:xfrm>
            <a:off x="4160520" y="1911096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4663440" y="2221992"/>
            <a:ext cx="502920" cy="50292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20" y="2287372"/>
            <a:ext cx="372161" cy="37216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303520" y="2167128"/>
            <a:ext cx="21945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Gemini</a:t>
            </a:r>
            <a:endParaRPr lang="en-US" sz="2800" dirty="0"/>
          </a:p>
        </p:txBody>
      </p:sp>
      <p:sp>
        <p:nvSpPr>
          <p:cNvPr id="14" name="Text 10"/>
          <p:cNvSpPr/>
          <p:nvPr/>
        </p:nvSpPr>
        <p:spPr>
          <a:xfrm>
            <a:off x="4663440" y="2807208"/>
            <a:ext cx="2834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Integración con Google Workspace</a:t>
            </a:r>
            <a:endParaRPr lang="en-US" sz="2400" dirty="0"/>
          </a:p>
        </p:txBody>
      </p:sp>
      <p:sp>
        <p:nvSpPr>
          <p:cNvPr id="15" name="Shape 11"/>
          <p:cNvSpPr/>
          <p:nvPr/>
        </p:nvSpPr>
        <p:spPr>
          <a:xfrm>
            <a:off x="8138160" y="196596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8412480" y="2221992"/>
            <a:ext cx="502920" cy="50292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860" y="2287372"/>
            <a:ext cx="372161" cy="37216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9052560" y="2167128"/>
            <a:ext cx="246888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Canva / Gamma</a:t>
            </a:r>
            <a:endParaRPr lang="en-US" sz="2800" dirty="0"/>
          </a:p>
        </p:txBody>
      </p:sp>
      <p:sp>
        <p:nvSpPr>
          <p:cNvPr id="19" name="Text 14"/>
          <p:cNvSpPr/>
          <p:nvPr/>
        </p:nvSpPr>
        <p:spPr>
          <a:xfrm>
            <a:off x="8412480" y="2807208"/>
            <a:ext cx="2834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Materiales visuales y presentaciones</a:t>
            </a:r>
            <a:endParaRPr lang="en-US" sz="2400" dirty="0"/>
          </a:p>
        </p:txBody>
      </p:sp>
      <p:sp>
        <p:nvSpPr>
          <p:cNvPr id="20" name="Shape 15"/>
          <p:cNvSpPr/>
          <p:nvPr/>
        </p:nvSpPr>
        <p:spPr>
          <a:xfrm>
            <a:off x="640080" y="374904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1" name="Shape 16"/>
          <p:cNvSpPr/>
          <p:nvPr/>
        </p:nvSpPr>
        <p:spPr>
          <a:xfrm>
            <a:off x="914400" y="4005072"/>
            <a:ext cx="502920" cy="50292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80" y="4070452"/>
            <a:ext cx="372161" cy="37216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554480" y="3950208"/>
            <a:ext cx="21945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NotebookLM</a:t>
            </a:r>
            <a:endParaRPr lang="en-US" sz="2800" dirty="0"/>
          </a:p>
        </p:txBody>
      </p:sp>
      <p:sp>
        <p:nvSpPr>
          <p:cNvPr id="24" name="Text 18"/>
          <p:cNvSpPr/>
          <p:nvPr/>
        </p:nvSpPr>
        <p:spPr>
          <a:xfrm>
            <a:off x="914400" y="4590288"/>
            <a:ext cx="2834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Contenido disciplinar confiable</a:t>
            </a:r>
            <a:endParaRPr lang="en-US" sz="2000" dirty="0"/>
          </a:p>
        </p:txBody>
      </p:sp>
      <p:sp>
        <p:nvSpPr>
          <p:cNvPr id="25" name="Shape 19"/>
          <p:cNvSpPr/>
          <p:nvPr/>
        </p:nvSpPr>
        <p:spPr>
          <a:xfrm>
            <a:off x="4389120" y="374904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F4F2FA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Shape 20"/>
          <p:cNvSpPr/>
          <p:nvPr/>
        </p:nvSpPr>
        <p:spPr>
          <a:xfrm>
            <a:off x="4663440" y="4005072"/>
            <a:ext cx="502920" cy="50292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820" y="4070452"/>
            <a:ext cx="372161" cy="372161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5303520" y="3950208"/>
            <a:ext cx="21945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MagicSchool / Brisk</a:t>
            </a:r>
            <a:endParaRPr lang="en-US" sz="2800" dirty="0"/>
          </a:p>
        </p:txBody>
      </p:sp>
      <p:sp>
        <p:nvSpPr>
          <p:cNvPr id="29" name="Text 22"/>
          <p:cNvSpPr/>
          <p:nvPr/>
        </p:nvSpPr>
        <p:spPr>
          <a:xfrm>
            <a:off x="4663440" y="4590288"/>
            <a:ext cx="2834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dirty="0">
                <a:solidFill>
                  <a:srgbClr val="6E668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Herramientas pensadas para el aula</a:t>
            </a:r>
            <a:endParaRPr lang="en-US" sz="2000" dirty="0"/>
          </a:p>
        </p:txBody>
      </p:sp>
      <p:sp>
        <p:nvSpPr>
          <p:cNvPr id="30" name="Shape 23"/>
          <p:cNvSpPr/>
          <p:nvPr/>
        </p:nvSpPr>
        <p:spPr>
          <a:xfrm>
            <a:off x="8138160" y="3749040"/>
            <a:ext cx="3383280" cy="1417320"/>
          </a:xfrm>
          <a:prstGeom prst="roundRect">
            <a:avLst>
              <a:gd name="adj" fmla="val 5161"/>
            </a:avLst>
          </a:prstGeom>
          <a:solidFill>
            <a:srgbClr val="E6F8F6"/>
          </a:solidFill>
          <a:ln/>
          <a:effectLst>
            <a:outerShdw blurRad="101600" dist="25400" dir="5400000" algn="bl" rotWithShape="0">
              <a:srgbClr val="2D1B69">
                <a:alpha val="8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Shape 24"/>
          <p:cNvSpPr/>
          <p:nvPr/>
        </p:nvSpPr>
        <p:spPr>
          <a:xfrm>
            <a:off x="8412480" y="4005072"/>
            <a:ext cx="502920" cy="50292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32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860" y="4070452"/>
            <a:ext cx="372161" cy="372161"/>
          </a:xfrm>
          <a:prstGeom prst="rect">
            <a:avLst/>
          </a:prstGeom>
        </p:spPr>
      </p:pic>
      <p:sp>
        <p:nvSpPr>
          <p:cNvPr id="33" name="Text 25"/>
          <p:cNvSpPr/>
          <p:nvPr/>
        </p:nvSpPr>
        <p:spPr>
          <a:xfrm>
            <a:off x="9052560" y="3950208"/>
            <a:ext cx="21945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211A3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LUDIA</a:t>
            </a:r>
            <a:endParaRPr lang="en-US" sz="2800" dirty="0"/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53CAFE4F-28E8-80AA-AE70-8912BCA1A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60" y="5379451"/>
            <a:ext cx="3383280" cy="12805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93C009-4AEE-9D1B-55C6-CDD8B321F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76" y="1308853"/>
            <a:ext cx="3343202" cy="3343202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6F875D-360C-E026-2A9D-0342EB1A2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562173"/>
            <a:ext cx="6020730" cy="227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13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3215729" y="1764407"/>
            <a:ext cx="5760846" cy="23103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kern="1200" spc="-33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  <a:sym typeface="Open Sans"/>
              </a:rPr>
              <a:t>TODOS PARECÍAN CONOCERLO.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3600" kern="1200" spc="-33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  <a:sym typeface="Open Sans"/>
              </a:rPr>
              <a:t>TODOS PARECÍAN DISEÑAR PARA ÉL.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283FE0-80D2-2C89-E9C2-1DD1C1BBE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867" y="4682955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CE029BF-4748-D422-DB2E-9F387A8C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880" y="438905"/>
            <a:ext cx="4757257" cy="605342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C44B6CD-2A71-7364-02BD-8BA09F33DE2B}"/>
              </a:ext>
            </a:extLst>
          </p:cNvPr>
          <p:cNvSpPr txBox="1"/>
          <p:nvPr/>
        </p:nvSpPr>
        <p:spPr>
          <a:xfrm>
            <a:off x="622819" y="4364007"/>
            <a:ext cx="2902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https://lilianavidal.com.ar/</a:t>
            </a:r>
            <a:endParaRPr lang="en-U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3559FF0-AC91-7F6D-2102-5275968D6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89" y="2633028"/>
            <a:ext cx="3166560" cy="119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94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388" y="1308542"/>
            <a:ext cx="7078699" cy="10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42"/>
              </a:lnSpc>
              <a:spcBef>
                <a:spcPct val="0"/>
              </a:spcBef>
            </a:pPr>
            <a:r>
              <a:rPr lang="en-US" sz="6244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Gotham Bold"/>
                <a:sym typeface="Gotham Bold"/>
              </a:rPr>
              <a:t>GRACIAS !!!</a:t>
            </a:r>
          </a:p>
        </p:txBody>
      </p:sp>
      <p:sp>
        <p:nvSpPr>
          <p:cNvPr id="3" name="Freeform 3"/>
          <p:cNvSpPr/>
          <p:nvPr/>
        </p:nvSpPr>
        <p:spPr>
          <a:xfrm>
            <a:off x="1135767" y="4166984"/>
            <a:ext cx="281836" cy="281836"/>
          </a:xfrm>
          <a:custGeom>
            <a:avLst/>
            <a:gdLst/>
            <a:ahLst/>
            <a:cxnLst/>
            <a:rect l="l" t="t" r="r" b="b"/>
            <a:pathLst>
              <a:path w="422754" h="422754">
                <a:moveTo>
                  <a:pt x="0" y="0"/>
                </a:moveTo>
                <a:lnTo>
                  <a:pt x="422754" y="0"/>
                </a:lnTo>
                <a:lnTo>
                  <a:pt x="422754" y="422754"/>
                </a:lnTo>
                <a:lnTo>
                  <a:pt x="0" y="4227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/>
          <p:nvPr/>
        </p:nvSpPr>
        <p:spPr>
          <a:xfrm>
            <a:off x="1135768" y="5009363"/>
            <a:ext cx="271969" cy="272091"/>
          </a:xfrm>
          <a:custGeom>
            <a:avLst/>
            <a:gdLst/>
            <a:ahLst/>
            <a:cxnLst/>
            <a:rect l="l" t="t" r="r" b="b"/>
            <a:pathLst>
              <a:path w="407954" h="408137">
                <a:moveTo>
                  <a:pt x="0" y="0"/>
                </a:moveTo>
                <a:lnTo>
                  <a:pt x="407953" y="0"/>
                </a:lnTo>
                <a:lnTo>
                  <a:pt x="407953" y="408137"/>
                </a:lnTo>
                <a:lnTo>
                  <a:pt x="0" y="4081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1135768" y="4601220"/>
            <a:ext cx="271969" cy="271969"/>
          </a:xfrm>
          <a:custGeom>
            <a:avLst/>
            <a:gdLst/>
            <a:ahLst/>
            <a:cxnLst/>
            <a:rect l="l" t="t" r="r" b="b"/>
            <a:pathLst>
              <a:path w="407954" h="407954">
                <a:moveTo>
                  <a:pt x="0" y="0"/>
                </a:moveTo>
                <a:lnTo>
                  <a:pt x="407953" y="0"/>
                </a:lnTo>
                <a:lnTo>
                  <a:pt x="407953" y="407954"/>
                </a:lnTo>
                <a:lnTo>
                  <a:pt x="0" y="4079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1504656" y="4590607"/>
            <a:ext cx="3321344" cy="264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37"/>
              </a:lnSpc>
              <a:spcBef>
                <a:spcPct val="0"/>
              </a:spcBef>
            </a:pPr>
            <a:r>
              <a:rPr lang="en-US" sz="1598" spc="79" dirty="0">
                <a:solidFill>
                  <a:schemeClr val="bg2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lilianavidal602@hotmail.com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4657" y="4998811"/>
            <a:ext cx="2659619" cy="264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7"/>
              </a:lnSpc>
              <a:spcBef>
                <a:spcPct val="0"/>
              </a:spcBef>
            </a:pPr>
            <a:r>
              <a:rPr lang="en-US" sz="1598" spc="79" dirty="0">
                <a:solidFill>
                  <a:schemeClr val="bg2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Lilianavidal.com.ar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4657" y="4161305"/>
            <a:ext cx="1890971" cy="264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7"/>
              </a:lnSpc>
              <a:spcBef>
                <a:spcPct val="0"/>
              </a:spcBef>
            </a:pPr>
            <a:r>
              <a:rPr lang="en-US" sz="1598" spc="79" dirty="0">
                <a:solidFill>
                  <a:srgbClr val="F4F5F7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n-US" sz="1598" spc="79" dirty="0">
                <a:solidFill>
                  <a:schemeClr val="bg2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543415782031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73EB7D1-4E04-1E4C-51CB-0B345A1AA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414384"/>
            <a:ext cx="5257800" cy="3505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2D1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828800" y="4114800"/>
            <a:ext cx="5486400" cy="5486400"/>
          </a:xfrm>
          <a:prstGeom prst="ellipse">
            <a:avLst/>
          </a:prstGeom>
          <a:solidFill>
            <a:srgbClr val="3A2A78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5669280" y="1371600"/>
            <a:ext cx="822960" cy="822960"/>
          </a:xfrm>
          <a:prstGeom prst="ellipse">
            <a:avLst/>
          </a:prstGeom>
          <a:solidFill>
            <a:srgbClr val="4A3A8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265" y="1478585"/>
            <a:ext cx="608990" cy="6089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94360" y="2468880"/>
            <a:ext cx="109728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FFF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Diseñamos con intención.</a:t>
            </a:r>
            <a:endParaRPr lang="en-US" sz="3000" dirty="0"/>
          </a:p>
        </p:txBody>
      </p:sp>
      <p:sp>
        <p:nvSpPr>
          <p:cNvPr id="6" name="Text 3"/>
          <p:cNvSpPr/>
          <p:nvPr/>
        </p:nvSpPr>
        <p:spPr>
          <a:xfrm>
            <a:off x="594360" y="3154680"/>
            <a:ext cx="1097280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00B4A6"/>
                </a:solidFill>
                <a:latin typeface="Cambria" pitchFamily="34" charset="0"/>
                <a:ea typeface="Cambria" pitchFamily="34" charset="-122"/>
                <a:cs typeface="Cambria" pitchFamily="34" charset="-120"/>
              </a:rPr>
              <a:t>Guiamos con propósito. Aprenden con sentido.</a:t>
            </a:r>
            <a:endParaRPr lang="en-US" sz="3000" dirty="0"/>
          </a:p>
        </p:txBody>
      </p:sp>
      <p:sp>
        <p:nvSpPr>
          <p:cNvPr id="7" name="Text 4"/>
          <p:cNvSpPr/>
          <p:nvPr/>
        </p:nvSpPr>
        <p:spPr>
          <a:xfrm>
            <a:off x="594360" y="429768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kern="0" spc="300" dirty="0">
                <a:solidFill>
                  <a:srgbClr val="D6CFE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LSV 360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594360" y="4800600"/>
            <a:ext cx="109728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B9ADE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Gracias por diseñar mejores experiencias de aprendizaje.</a:t>
            </a:r>
            <a:endParaRPr lang="en-US" sz="1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3765667-DF83-9FC5-FD95-61D673CB0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762" y="5029200"/>
            <a:ext cx="4139543" cy="15668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8858381-C8A2-9D32-E1CB-077C40BFC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7" y="643466"/>
            <a:ext cx="8165963" cy="54507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BAEBD2-49A1-38CC-E025-309477D47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425" y="5833296"/>
            <a:ext cx="3106089" cy="117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6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102310" y="643467"/>
            <a:ext cx="9987380" cy="5571066"/>
            <a:chOff x="0" y="0"/>
            <a:chExt cx="24379301" cy="135990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3599033"/>
            </a:xfrm>
            <a:custGeom>
              <a:avLst/>
              <a:gdLst/>
              <a:ahLst/>
              <a:cxnLst/>
              <a:rect l="l" t="t" r="r" b="b"/>
              <a:pathLst>
                <a:path w="24379301" h="13599033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9" b="-2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791248" y="643467"/>
            <a:ext cx="10609503" cy="5571066"/>
            <a:chOff x="0" y="0"/>
            <a:chExt cx="24379301" cy="12801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79301" cy="12801605"/>
            </a:xfrm>
            <a:custGeom>
              <a:avLst/>
              <a:gdLst/>
              <a:ahLst/>
              <a:cxnLst/>
              <a:rect l="l" t="t" r="r" b="b"/>
              <a:pathLst>
                <a:path w="24379301" h="12801605">
                  <a:moveTo>
                    <a:pt x="0" y="0"/>
                  </a:moveTo>
                  <a:lnTo>
                    <a:pt x="24379301" y="0"/>
                  </a:lnTo>
                  <a:lnTo>
                    <a:pt x="24379301" y="12801605"/>
                  </a:lnTo>
                  <a:lnTo>
                    <a:pt x="0" y="12801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145" b="-3146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C15A82-4AC2-E193-1C34-52333E213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095" y="600705"/>
            <a:ext cx="4639458" cy="14204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BD655A5-F494-C2C4-FAD0-23326F421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44" y="2021196"/>
            <a:ext cx="10384112" cy="404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45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1798" y="1073754"/>
            <a:ext cx="11418111" cy="5015857"/>
          </a:xfrm>
          <a:custGeom>
            <a:avLst/>
            <a:gdLst/>
            <a:ahLst/>
            <a:cxnLst/>
            <a:rect l="l" t="t" r="r" b="b"/>
            <a:pathLst>
              <a:path w="17127166" h="7523785">
                <a:moveTo>
                  <a:pt x="0" y="0"/>
                </a:moveTo>
                <a:lnTo>
                  <a:pt x="17127166" y="0"/>
                </a:lnTo>
                <a:lnTo>
                  <a:pt x="17127166" y="7523785"/>
                </a:lnTo>
                <a:lnTo>
                  <a:pt x="0" y="75237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268" r="-3612" b="-13973"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1541</TotalTime>
  <Words>1708</Words>
  <Application>Microsoft Office PowerPoint</Application>
  <PresentationFormat>Panorámica</PresentationFormat>
  <Paragraphs>284</Paragraphs>
  <Slides>42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51" baseType="lpstr">
      <vt:lpstr>Gagalin</vt:lpstr>
      <vt:lpstr>Arial</vt:lpstr>
      <vt:lpstr>Calibri</vt:lpstr>
      <vt:lpstr>Calibri Light</vt:lpstr>
      <vt:lpstr>Cambria</vt:lpstr>
      <vt:lpstr>Courier New</vt:lpstr>
      <vt:lpstr>Open Sans</vt:lpstr>
      <vt:lpstr>Open Sans Bold</vt:lpstr>
      <vt:lpstr>Office 2013 - Tema de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 + IA — Diseñamos con intención</dc:title>
  <dc:subject>PptxGenJS Presentation</dc:subject>
  <dc:creator>LSV 360</dc:creator>
  <cp:lastModifiedBy>Liliana Vidal</cp:lastModifiedBy>
  <cp:revision>4</cp:revision>
  <dcterms:created xsi:type="dcterms:W3CDTF">2026-06-30T11:39:48Z</dcterms:created>
  <dcterms:modified xsi:type="dcterms:W3CDTF">2026-07-03T02:45:17Z</dcterms:modified>
</cp:coreProperties>
</file>