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25"/>
  </p:notesMasterIdLst>
  <p:sldIdLst>
    <p:sldId id="256" r:id="rId3"/>
    <p:sldId id="257" r:id="rId4"/>
    <p:sldId id="258" r:id="rId5"/>
    <p:sldId id="259" r:id="rId6"/>
    <p:sldId id="267" r:id="rId7"/>
    <p:sldId id="260" r:id="rId8"/>
    <p:sldId id="457" r:id="rId9"/>
    <p:sldId id="466" r:id="rId10"/>
    <p:sldId id="473" r:id="rId11"/>
    <p:sldId id="261" r:id="rId12"/>
    <p:sldId id="433" r:id="rId13"/>
    <p:sldId id="437" r:id="rId14"/>
    <p:sldId id="465" r:id="rId15"/>
    <p:sldId id="468" r:id="rId16"/>
    <p:sldId id="262" r:id="rId17"/>
    <p:sldId id="263" r:id="rId18"/>
    <p:sldId id="467" r:id="rId19"/>
    <p:sldId id="264" r:id="rId20"/>
    <p:sldId id="470" r:id="rId21"/>
    <p:sldId id="471" r:id="rId22"/>
    <p:sldId id="265" r:id="rId23"/>
    <p:sldId id="266" r:id="rId24"/>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110" d="100"/>
          <a:sy n="110" d="100"/>
        </p:scale>
        <p:origin x="61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272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PORTADA. Puedes iniciar con una pregunta al grupo: '¿Alguna vez le han pedido ayuda a una IA para atender a un estudiante AS? ¿Qué pasó?' Esto activa la experiencia previa antes de presentar la metáfora.</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CASO. Dar 2 minutos para leer el caso individualmente antes de trabajar en equipo. Recalcar: NO diagnosticar. Solo observar e identificar indicios. El objetivo es construir un prompt para LIA, no una etiqueta para Valeria.</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CIERRE. Leer la cita en voz alta. Pedir al grupo que completen la Hoja 2, sección 12 (Prueba de sabor): qué reforzó LIA, qué preguntó bien, qué ingrediente falta ajustar. Esta reflexión es el verdadero cierre de la sesión.</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DIFERENCIA GPT vs ChatGPT. Pregunta al grupo: '¿Quién ha usado ChatGPT para algo relacionado con AS o inclusión?' Luego muestra que lo que usaron es un modelo genérico. LIA es diferente porque fue alimentada con un marco específico.</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Activar experiencia previa. Pedir al grupo que adivinen qué puede salir mal antes de mostrar los errores. Esto hace que la metáfora del batido tenga sentido: necesitamos ingredientes porque sin ellos el resultado es impredecible.</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METÁFORA. Momento de impacto visual. Pausar aquí. Preguntar: '¿Cuál creen que es el ingrediente más importante?' Dejar que el grupo responda antes de revelar los ingredientes uno a uno.</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cada ingrediente, pausar y pedir al grupo: '¿Qué palabras clave anotarían en su hoja de trabajo para este ingrediente?' Referir a la Hoja 1, secciones 1-4.</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INGREDIENTES AS. Este es el momento más técnico. Usar la Hoja 2 como apoyo. Pedir al grupo que apliquen los 9 indicadores a un estudiante que conozcan — aunque sea mentalmente. Luego mostrar cómo el puntaje lleva a la malla.</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y contexto. Recalcar que las reglas de LIA NO son restricciones molestas — son garantías éticas. Sin ellas, una IA puede hacer daño. Luego conectar con NEM y UDEEI como el 'suelo' donde opera el docente mexicano.</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PRUEBA DE SABOR. Momento de demostración en vivo. Abrir LIA DUA 3.0 + AS en ChatGPT y probar los 3 prompts en tiempo real. El grupo verá la diferencia directamente. Pueden apuntar en la sección 12 de la Hoja 2 qué observan.</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ACTIVIDAD. Tiempo sugerido: 20-25 minutos. Circular por los equipos y hacer preguntas: '¿Qué observan?' '¿Qué NO pueden concluir todavía?' '¿Qué ingrediente del batido necesitan primero?' Al final, puesta en común de 2-3 equipos.</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542109" y="1085850"/>
            <a:ext cx="4514850" cy="857250"/>
          </a:xfrm>
        </p:spPr>
        <p:txBody>
          <a:bodyPr anchor="b">
            <a:normAutofit/>
          </a:bodyPr>
          <a:lstStyle>
            <a:lvl1pPr algn="l">
              <a:defRPr sz="21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41759" y="685800"/>
            <a:ext cx="2460731" cy="3429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3542109" y="2082800"/>
            <a:ext cx="4516041" cy="15367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129365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514350" y="400050"/>
            <a:ext cx="8114109"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685801" y="2882900"/>
            <a:ext cx="6228158" cy="3429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800617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anchor="ctr">
            <a:normAutofit/>
          </a:bodyPr>
          <a:lstStyle>
            <a:lvl1pPr algn="l">
              <a:defRPr sz="24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59" y="3086100"/>
            <a:ext cx="6401991" cy="14097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792137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059" y="514350"/>
            <a:ext cx="6858001" cy="2057400"/>
          </a:xfrm>
        </p:spPr>
        <p:txBody>
          <a:bodyPr anchor="ctr">
            <a:normAutofit/>
          </a:bodyPr>
          <a:lstStyle>
            <a:lvl1pPr algn="l">
              <a:defRPr sz="24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84659" y="2571750"/>
            <a:ext cx="6400800"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513160" y="3225801"/>
            <a:ext cx="6400800" cy="1263649"/>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1427609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13159" y="2571750"/>
            <a:ext cx="6400800" cy="1273050"/>
          </a:xfrm>
        </p:spPr>
        <p:txBody>
          <a:bodyPr anchor="b">
            <a:normAutofit/>
          </a:bodyPr>
          <a:lstStyle>
            <a:lvl1pPr algn="l">
              <a:defRPr sz="24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58" y="3849736"/>
            <a:ext cx="6401993" cy="6453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893590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56060" y="514350"/>
            <a:ext cx="6858000" cy="2057400"/>
          </a:xfrm>
        </p:spPr>
        <p:txBody>
          <a:bodyPr anchor="ctr">
            <a:normAutofit/>
          </a:bodyPr>
          <a:lstStyle>
            <a:lvl1pPr algn="l">
              <a:defRPr sz="24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513159" y="2946400"/>
            <a:ext cx="6400801" cy="7874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513159" y="3733800"/>
            <a:ext cx="6400801" cy="762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1" name="TextBox 10"/>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917394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513159" y="2946401"/>
            <a:ext cx="6400800" cy="62865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513159" y="3575049"/>
            <a:ext cx="6400801" cy="9207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208818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803313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514350"/>
            <a:ext cx="1543050" cy="3429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4350" y="514350"/>
            <a:ext cx="5867400" cy="398145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139080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2603436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3159" y="514350"/>
            <a:ext cx="6000750" cy="2228851"/>
          </a:xfrm>
        </p:spPr>
        <p:txBody>
          <a:bodyPr anchor="b">
            <a:normAutofit/>
          </a:bodyPr>
          <a:lstStyle>
            <a:lvl1pPr algn="l">
              <a:defRPr sz="36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13159" y="2882900"/>
            <a:ext cx="4800600" cy="1460500"/>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flipH="1">
            <a:off x="6171009" y="6350"/>
            <a:ext cx="2857500" cy="2857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68659"/>
            <a:ext cx="4560491" cy="456049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171450"/>
            <a:ext cx="3714750" cy="371475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24209"/>
            <a:ext cx="3639742" cy="363974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457201"/>
            <a:ext cx="3257549" cy="325754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59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364278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13159" y="1504950"/>
            <a:ext cx="6400801" cy="1711200"/>
          </a:xfrm>
        </p:spPr>
        <p:txBody>
          <a:bodyPr anchor="b">
            <a:normAutofit/>
          </a:bodyPr>
          <a:lstStyle>
            <a:lvl1pPr algn="l">
              <a:defRPr sz="27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60" y="3371850"/>
            <a:ext cx="6400800" cy="11239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06531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3159" y="514351"/>
            <a:ext cx="3703241" cy="271145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356100" y="514351"/>
            <a:ext cx="3700859" cy="271145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78094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9061" y="514350"/>
            <a:ext cx="3487340" cy="432197"/>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513159" y="952897"/>
            <a:ext cx="3703241" cy="2272904"/>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559299" y="514350"/>
            <a:ext cx="3498851" cy="432197"/>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354909" y="946546"/>
            <a:ext cx="3696891" cy="2272904"/>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03938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59794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373756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13759" y="514350"/>
            <a:ext cx="2743200" cy="1028700"/>
          </a:xfrm>
        </p:spPr>
        <p:txBody>
          <a:bodyPr anchor="b">
            <a:normAutofit/>
          </a:bodyPr>
          <a:lstStyle>
            <a:lvl1pPr algn="l">
              <a:defRPr sz="18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3159" y="514350"/>
            <a:ext cx="4457701" cy="398145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313759" y="1657350"/>
            <a:ext cx="2743200" cy="156845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7/4/2026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400738004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222500"/>
            <a:ext cx="2236394" cy="2406650"/>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3365499"/>
            <a:ext cx="6400800" cy="1130300"/>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13159" y="514351"/>
            <a:ext cx="6400800" cy="2711450"/>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28309" y="4629150"/>
            <a:ext cx="1200150" cy="273844"/>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B61BEF0D-F0BB-DE4B-95CE-6DB70DBA9567}" type="datetimeFigureOut">
              <a:rPr lang="en-US" dirty="0"/>
              <a:pPr/>
              <a:t>7/4/2026</a:t>
            </a:fld>
            <a:endParaRPr lang="en-US" dirty="0"/>
          </a:p>
        </p:txBody>
      </p:sp>
      <p:sp>
        <p:nvSpPr>
          <p:cNvPr id="5" name="Footer Placeholder 4"/>
          <p:cNvSpPr>
            <a:spLocks noGrp="1"/>
          </p:cNvSpPr>
          <p:nvPr>
            <p:ph type="ftr" sz="quarter" idx="3"/>
          </p:nvPr>
        </p:nvSpPr>
        <p:spPr>
          <a:xfrm>
            <a:off x="513159" y="4629150"/>
            <a:ext cx="5657850" cy="273844"/>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2400" y="4183857"/>
            <a:ext cx="856684" cy="502444"/>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022165464"/>
      </p:ext>
    </p:extLst>
  </p:cSld>
  <p:clrMap bg1="dk1" tx1="lt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2.png"/><Relationship Id="rId7" Type="http://schemas.openxmlformats.org/officeDocument/2006/relationships/image" Target="../media/image10.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emf"/><Relationship Id="rId4" Type="http://schemas.openxmlformats.org/officeDocument/2006/relationships/oleObject" Target="../embeddings/oleObject1.bin"/><Relationship Id="rId9" Type="http://schemas.openxmlformats.org/officeDocument/2006/relationships/image" Target="../media/image11.emf"/></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D1B0E"/>
        </a:solidFill>
        <a:effectLst/>
      </p:bgPr>
    </p:bg>
    <p:spTree>
      <p:nvGrpSpPr>
        <p:cNvPr id="1" name=""/>
        <p:cNvGrpSpPr/>
        <p:nvPr/>
      </p:nvGrpSpPr>
      <p:grpSpPr>
        <a:xfrm>
          <a:off x="0" y="0"/>
          <a:ext cx="0" cy="0"/>
          <a:chOff x="0" y="0"/>
          <a:chExt cx="0" cy="0"/>
        </a:xfrm>
      </p:grpSpPr>
      <p:sp>
        <p:nvSpPr>
          <p:cNvPr id="2" name="Shape 0"/>
          <p:cNvSpPr/>
          <p:nvPr/>
        </p:nvSpPr>
        <p:spPr>
          <a:xfrm>
            <a:off x="6217920" y="-731520"/>
            <a:ext cx="4114800" cy="4114800"/>
          </a:xfrm>
          <a:prstGeom prst="ellipse">
            <a:avLst/>
          </a:prstGeom>
          <a:solidFill>
            <a:srgbClr val="1E6B3C">
              <a:alpha val="20000"/>
            </a:srgbClr>
          </a:solidFill>
          <a:ln w="12700">
            <a:solidFill>
              <a:srgbClr val="1E6B3C"/>
            </a:solidFill>
            <a:prstDash val="solid"/>
          </a:ln>
        </p:spPr>
      </p:sp>
      <p:sp>
        <p:nvSpPr>
          <p:cNvPr id="3" name="Shape 1"/>
          <p:cNvSpPr/>
          <p:nvPr/>
        </p:nvSpPr>
        <p:spPr>
          <a:xfrm>
            <a:off x="-457200" y="2926080"/>
            <a:ext cx="2743200" cy="2743200"/>
          </a:xfrm>
          <a:prstGeom prst="ellipse">
            <a:avLst/>
          </a:prstGeom>
          <a:solidFill>
            <a:srgbClr val="C55A11">
              <a:alpha val="15000"/>
            </a:srgbClr>
          </a:solidFill>
          <a:ln w="12700">
            <a:solidFill>
              <a:srgbClr val="C55A11"/>
            </a:solidFill>
            <a:prstDash val="solid"/>
          </a:ln>
        </p:spPr>
      </p:sp>
      <p:sp>
        <p:nvSpPr>
          <p:cNvPr id="4" name="Shape 2"/>
          <p:cNvSpPr/>
          <p:nvPr/>
        </p:nvSpPr>
        <p:spPr>
          <a:xfrm>
            <a:off x="457200" y="365760"/>
            <a:ext cx="2194560" cy="347472"/>
          </a:xfrm>
          <a:prstGeom prst="roundRect">
            <a:avLst>
              <a:gd name="adj" fmla="val 21053"/>
            </a:avLst>
          </a:prstGeom>
          <a:solidFill>
            <a:srgbClr val="C55A11"/>
          </a:solidFill>
          <a:ln w="12700">
            <a:solidFill>
              <a:srgbClr val="C55A11"/>
            </a:solidFill>
            <a:prstDash val="solid"/>
          </a:ln>
        </p:spPr>
      </p:sp>
      <p:sp>
        <p:nvSpPr>
          <p:cNvPr id="5" name="Text 3"/>
          <p:cNvSpPr/>
          <p:nvPr/>
        </p:nvSpPr>
        <p:spPr>
          <a:xfrm>
            <a:off x="457200" y="365760"/>
            <a:ext cx="2194560" cy="347472"/>
          </a:xfrm>
          <a:prstGeom prst="rect">
            <a:avLst/>
          </a:prstGeom>
          <a:noFill/>
          <a:ln/>
        </p:spPr>
        <p:txBody>
          <a:bodyPr wrap="square" lIns="0" tIns="0" rIns="0" bIns="0" rtlCol="0" anchor="ctr"/>
          <a:lstStyle/>
          <a:p>
            <a:pPr marL="0" indent="0" algn="ctr">
              <a:buNone/>
            </a:pPr>
            <a:r>
              <a:rPr lang="en-US" b="1" dirty="0">
                <a:solidFill>
                  <a:srgbClr val="FFFFFF"/>
                </a:solidFill>
              </a:rPr>
              <a:t>Edgar Palafox</a:t>
            </a:r>
            <a:endParaRPr lang="en-US" dirty="0"/>
          </a:p>
        </p:txBody>
      </p:sp>
      <p:sp>
        <p:nvSpPr>
          <p:cNvPr id="6" name="Text 4"/>
          <p:cNvSpPr/>
          <p:nvPr/>
        </p:nvSpPr>
        <p:spPr>
          <a:xfrm>
            <a:off x="457200" y="914400"/>
            <a:ext cx="8229600" cy="685800"/>
          </a:xfrm>
          <a:prstGeom prst="rect">
            <a:avLst/>
          </a:prstGeom>
          <a:noFill/>
          <a:ln/>
        </p:spPr>
        <p:txBody>
          <a:bodyPr wrap="square" lIns="0" tIns="0" rIns="0" bIns="0" rtlCol="0" anchor="ctr"/>
          <a:lstStyle/>
          <a:p>
            <a:pPr marL="0" indent="0" algn="l">
              <a:buNone/>
            </a:pPr>
            <a:r>
              <a:rPr lang="en-US" sz="3600" dirty="0">
                <a:solidFill>
                  <a:srgbClr val="FFFFFF"/>
                </a:solidFill>
                <a:latin typeface="Cambria" pitchFamily="34" charset="0"/>
                <a:ea typeface="Cambria" pitchFamily="34" charset="-122"/>
                <a:cs typeface="Cambria" pitchFamily="34" charset="-120"/>
              </a:rPr>
              <a:t>El Batido de</a:t>
            </a:r>
            <a:endParaRPr lang="en-US" sz="3600" dirty="0"/>
          </a:p>
        </p:txBody>
      </p:sp>
      <p:sp>
        <p:nvSpPr>
          <p:cNvPr id="7" name="Text 5"/>
          <p:cNvSpPr/>
          <p:nvPr/>
        </p:nvSpPr>
        <p:spPr>
          <a:xfrm>
            <a:off x="457200" y="1508760"/>
            <a:ext cx="8229600" cy="1005840"/>
          </a:xfrm>
          <a:prstGeom prst="rect">
            <a:avLst/>
          </a:prstGeom>
          <a:noFill/>
          <a:ln/>
        </p:spPr>
        <p:txBody>
          <a:bodyPr wrap="square" lIns="0" tIns="0" rIns="0" bIns="0" rtlCol="0" anchor="ctr"/>
          <a:lstStyle/>
          <a:p>
            <a:pPr marL="0" indent="0" algn="l">
              <a:buNone/>
            </a:pPr>
            <a:r>
              <a:rPr lang="en-US" sz="7200" b="1" dirty="0" err="1">
                <a:solidFill>
                  <a:srgbClr val="1E6B3C"/>
                </a:solidFill>
                <a:latin typeface="Cambria" pitchFamily="34" charset="0"/>
                <a:ea typeface="Cambria" pitchFamily="34" charset="-122"/>
                <a:cs typeface="Cambria" pitchFamily="34" charset="-120"/>
              </a:rPr>
              <a:t>Recursos</a:t>
            </a:r>
            <a:r>
              <a:rPr lang="en-US" sz="7200" b="1" dirty="0">
                <a:solidFill>
                  <a:srgbClr val="1E6B3C"/>
                </a:solidFill>
                <a:latin typeface="Cambria" pitchFamily="34" charset="0"/>
                <a:ea typeface="Cambria" pitchFamily="34" charset="-122"/>
                <a:cs typeface="Cambria" pitchFamily="34" charset="-120"/>
              </a:rPr>
              <a:t> IA</a:t>
            </a:r>
            <a:endParaRPr lang="en-US" sz="7200" dirty="0"/>
          </a:p>
        </p:txBody>
      </p:sp>
      <p:sp>
        <p:nvSpPr>
          <p:cNvPr id="8" name="Text 6"/>
          <p:cNvSpPr/>
          <p:nvPr/>
        </p:nvSpPr>
        <p:spPr>
          <a:xfrm>
            <a:off x="457200" y="2468880"/>
            <a:ext cx="8229600" cy="548640"/>
          </a:xfrm>
          <a:prstGeom prst="rect">
            <a:avLst/>
          </a:prstGeom>
          <a:noFill/>
          <a:ln/>
        </p:spPr>
        <p:txBody>
          <a:bodyPr wrap="square" lIns="0" tIns="0" rIns="0" bIns="0" rtlCol="0" anchor="ctr"/>
          <a:lstStyle/>
          <a:p>
            <a:pPr marL="0" indent="0" algn="l">
              <a:buNone/>
            </a:pPr>
            <a:r>
              <a:rPr lang="en-US" sz="2600" b="1" dirty="0">
                <a:solidFill>
                  <a:srgbClr val="C55A11"/>
                </a:solidFill>
                <a:latin typeface="Arial" pitchFamily="34" charset="0"/>
                <a:ea typeface="Arial" pitchFamily="34" charset="-122"/>
                <a:cs typeface="Arial" pitchFamily="34" charset="-120"/>
              </a:rPr>
              <a:t>con LIA DUA 3.0 + AS</a:t>
            </a:r>
            <a:endParaRPr lang="en-US" sz="2600" dirty="0"/>
          </a:p>
        </p:txBody>
      </p:sp>
      <p:sp>
        <p:nvSpPr>
          <p:cNvPr id="9" name="Text 7"/>
          <p:cNvSpPr/>
          <p:nvPr/>
        </p:nvSpPr>
        <p:spPr>
          <a:xfrm>
            <a:off x="457200" y="3200400"/>
            <a:ext cx="7315200" cy="502920"/>
          </a:xfrm>
          <a:prstGeom prst="rect">
            <a:avLst/>
          </a:prstGeom>
          <a:noFill/>
          <a:ln/>
        </p:spPr>
        <p:txBody>
          <a:bodyPr wrap="square" lIns="0" tIns="0" rIns="0" bIns="0" rtlCol="0" anchor="ctr"/>
          <a:lstStyle/>
          <a:p>
            <a:pPr marL="0" indent="0" algn="l">
              <a:buNone/>
            </a:pPr>
            <a:r>
              <a:rPr lang="en-US" sz="1500" dirty="0">
                <a:solidFill>
                  <a:srgbClr val="AAAAAA"/>
                </a:solidFill>
                <a:latin typeface="Arial" pitchFamily="34" charset="0"/>
                <a:ea typeface="Arial" pitchFamily="34" charset="-122"/>
                <a:cs typeface="Arial" pitchFamily="34" charset="-120"/>
              </a:rPr>
              <a:t>Cómo alimentar una IA para que responda con precisión pedagógica</a:t>
            </a:r>
            <a:endParaRPr lang="en-US" sz="1500" dirty="0"/>
          </a:p>
        </p:txBody>
      </p:sp>
      <p:sp>
        <p:nvSpPr>
          <p:cNvPr id="10" name="Shape 8"/>
          <p:cNvSpPr/>
          <p:nvPr/>
        </p:nvSpPr>
        <p:spPr>
          <a:xfrm>
            <a:off x="457200" y="3794760"/>
            <a:ext cx="4572000" cy="36576"/>
          </a:xfrm>
          <a:prstGeom prst="rect">
            <a:avLst/>
          </a:prstGeom>
          <a:solidFill>
            <a:srgbClr val="1E6B3C"/>
          </a:solidFill>
          <a:ln w="12700">
            <a:solidFill>
              <a:srgbClr val="1E6B3C"/>
            </a:solidFill>
            <a:prstDash val="solid"/>
          </a:ln>
        </p:spPr>
      </p:sp>
      <p:sp>
        <p:nvSpPr>
          <p:cNvPr id="11" name="Text 9"/>
          <p:cNvSpPr/>
          <p:nvPr/>
        </p:nvSpPr>
        <p:spPr>
          <a:xfrm>
            <a:off x="457200" y="4114800"/>
            <a:ext cx="8229600" cy="365760"/>
          </a:xfrm>
          <a:prstGeom prst="rect">
            <a:avLst/>
          </a:prstGeom>
          <a:noFill/>
          <a:ln/>
        </p:spPr>
        <p:txBody>
          <a:bodyPr wrap="square" lIns="0" tIns="0" rIns="0" bIns="0" rtlCol="0" anchor="ctr"/>
          <a:lstStyle/>
          <a:p>
            <a:pPr marL="0" indent="0" algn="l">
              <a:buNone/>
            </a:pPr>
            <a:r>
              <a:rPr lang="en-US" sz="1100" dirty="0">
                <a:solidFill>
                  <a:srgbClr val="777777"/>
                </a:solidFill>
                <a:latin typeface="Arial" pitchFamily="34" charset="0"/>
                <a:ea typeface="Arial" pitchFamily="34" charset="-122"/>
                <a:cs typeface="Arial" pitchFamily="34" charset="-120"/>
              </a:rPr>
              <a:t>Aptitudes Sobresalientes · DUA 3.0 · IA Educativa · NEM · UDEEI/USAER</a:t>
            </a:r>
            <a:endParaRPr lang="en-US"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822960"/>
          </a:xfrm>
          <a:prstGeom prst="rect">
            <a:avLst/>
          </a:prstGeom>
          <a:solidFill>
            <a:srgbClr val="C55A11"/>
          </a:solidFill>
          <a:ln w="12700">
            <a:solidFill>
              <a:srgbClr val="C55A11"/>
            </a:solidFill>
            <a:prstDash val="solid"/>
          </a:ln>
        </p:spPr>
      </p:sp>
      <p:sp>
        <p:nvSpPr>
          <p:cNvPr id="3" name="Text 1"/>
          <p:cNvSpPr/>
          <p:nvPr/>
        </p:nvSpPr>
        <p:spPr>
          <a:xfrm>
            <a:off x="365760" y="0"/>
            <a:ext cx="8412480" cy="822960"/>
          </a:xfrm>
          <a:prstGeom prst="rect">
            <a:avLst/>
          </a:prstGeom>
          <a:noFill/>
          <a:ln/>
        </p:spPr>
        <p:txBody>
          <a:bodyPr wrap="square" lIns="0" tIns="0" rIns="0" bIns="0" rtlCol="0" anchor="ctr"/>
          <a:lstStyle/>
          <a:p>
            <a:pPr marL="0" indent="0">
              <a:buNone/>
            </a:pPr>
            <a:r>
              <a:rPr lang="en-US" sz="2200" b="1" dirty="0">
                <a:solidFill>
                  <a:srgbClr val="FFFFFF"/>
                </a:solidFill>
                <a:latin typeface="Cambria" pitchFamily="34" charset="0"/>
                <a:ea typeface="Cambria" pitchFamily="34" charset="-122"/>
                <a:cs typeface="Cambria" pitchFamily="34" charset="-120"/>
              </a:rPr>
              <a:t>Ingredientes AS — El corazón especializado del batido</a:t>
            </a:r>
            <a:endParaRPr lang="en-US" sz="2200" dirty="0"/>
          </a:p>
        </p:txBody>
      </p:sp>
      <p:sp>
        <p:nvSpPr>
          <p:cNvPr id="4" name="Shape 2"/>
          <p:cNvSpPr/>
          <p:nvPr/>
        </p:nvSpPr>
        <p:spPr>
          <a:xfrm>
            <a:off x="274320" y="914400"/>
            <a:ext cx="8595360" cy="1115568"/>
          </a:xfrm>
          <a:prstGeom prst="roundRect">
            <a:avLst>
              <a:gd name="adj" fmla="val 9836"/>
            </a:avLst>
          </a:prstGeom>
          <a:solidFill>
            <a:srgbClr val="FDEBD0"/>
          </a:solidFill>
          <a:ln w="19050">
            <a:solidFill>
              <a:srgbClr val="C55A11"/>
            </a:solidFill>
            <a:prstDash val="solid"/>
          </a:ln>
          <a:effectLst>
            <a:outerShdw blurRad="101600" dist="38100" dir="2700000" algn="bl" rotWithShape="0">
              <a:srgbClr val="000000">
                <a:alpha val="13000"/>
              </a:srgbClr>
            </a:outerShdw>
          </a:effectLst>
        </p:spPr>
      </p:sp>
      <p:sp>
        <p:nvSpPr>
          <p:cNvPr id="5" name="Text 3"/>
          <p:cNvSpPr/>
          <p:nvPr/>
        </p:nvSpPr>
        <p:spPr>
          <a:xfrm>
            <a:off x="457200" y="960120"/>
            <a:ext cx="8229600" cy="347472"/>
          </a:xfrm>
          <a:prstGeom prst="rect">
            <a:avLst/>
          </a:prstGeom>
          <a:noFill/>
          <a:ln/>
        </p:spPr>
        <p:txBody>
          <a:bodyPr wrap="square" lIns="0" tIns="0" rIns="0" bIns="0" rtlCol="0" anchor="ctr"/>
          <a:lstStyle/>
          <a:p>
            <a:pPr marL="0" indent="0">
              <a:buNone/>
            </a:pPr>
            <a:r>
              <a:rPr lang="en-US" sz="1400" b="1" dirty="0">
                <a:solidFill>
                  <a:srgbClr val="C55A11"/>
                </a:solidFill>
                <a:latin typeface="Arial" pitchFamily="34" charset="0"/>
                <a:ea typeface="Arial" pitchFamily="34" charset="-122"/>
                <a:cs typeface="Arial" pitchFamily="34" charset="-120"/>
              </a:rPr>
              <a:t>5 · Aptitudes Sobresalientes en México (SEP, 2006)</a:t>
            </a:r>
            <a:endParaRPr lang="en-US" sz="1400" dirty="0"/>
          </a:p>
        </p:txBody>
      </p:sp>
      <p:sp>
        <p:nvSpPr>
          <p:cNvPr id="6" name="Shape 4"/>
          <p:cNvSpPr/>
          <p:nvPr/>
        </p:nvSpPr>
        <p:spPr>
          <a:xfrm>
            <a:off x="365760" y="1371600"/>
            <a:ext cx="1554480" cy="530352"/>
          </a:xfrm>
          <a:prstGeom prst="roundRect">
            <a:avLst>
              <a:gd name="adj" fmla="val 13793"/>
            </a:avLst>
          </a:prstGeom>
          <a:solidFill>
            <a:srgbClr val="C55A11"/>
          </a:solidFill>
          <a:ln w="12700">
            <a:solidFill>
              <a:srgbClr val="C55A11"/>
            </a:solidFill>
            <a:prstDash val="solid"/>
          </a:ln>
        </p:spPr>
      </p:sp>
      <p:sp>
        <p:nvSpPr>
          <p:cNvPr id="7" name="Text 5"/>
          <p:cNvSpPr/>
          <p:nvPr/>
        </p:nvSpPr>
        <p:spPr>
          <a:xfrm>
            <a:off x="365760" y="1371600"/>
            <a:ext cx="1554480" cy="530352"/>
          </a:xfrm>
          <a:prstGeom prst="rect">
            <a:avLst/>
          </a:prstGeom>
          <a:noFill/>
          <a:ln/>
        </p:spPr>
        <p:txBody>
          <a:bodyPr wrap="square" lIns="0" tIns="0" rIns="0" bIns="0"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Intelectual</a:t>
            </a:r>
            <a:endParaRPr lang="en-US" sz="1100" dirty="0"/>
          </a:p>
        </p:txBody>
      </p:sp>
      <p:sp>
        <p:nvSpPr>
          <p:cNvPr id="8" name="Shape 6"/>
          <p:cNvSpPr/>
          <p:nvPr/>
        </p:nvSpPr>
        <p:spPr>
          <a:xfrm>
            <a:off x="2048256" y="1371600"/>
            <a:ext cx="1554480" cy="530352"/>
          </a:xfrm>
          <a:prstGeom prst="roundRect">
            <a:avLst>
              <a:gd name="adj" fmla="val 13793"/>
            </a:avLst>
          </a:prstGeom>
          <a:solidFill>
            <a:srgbClr val="C55A11"/>
          </a:solidFill>
          <a:ln w="12700">
            <a:solidFill>
              <a:srgbClr val="C55A11"/>
            </a:solidFill>
            <a:prstDash val="solid"/>
          </a:ln>
        </p:spPr>
      </p:sp>
      <p:sp>
        <p:nvSpPr>
          <p:cNvPr id="9" name="Text 7"/>
          <p:cNvSpPr/>
          <p:nvPr/>
        </p:nvSpPr>
        <p:spPr>
          <a:xfrm>
            <a:off x="2048256" y="1371600"/>
            <a:ext cx="1554480" cy="530352"/>
          </a:xfrm>
          <a:prstGeom prst="rect">
            <a:avLst/>
          </a:prstGeom>
          <a:noFill/>
          <a:ln/>
        </p:spPr>
        <p:txBody>
          <a:bodyPr wrap="square" lIns="0" tIns="0" rIns="0" bIns="0"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Creativa</a:t>
            </a:r>
            <a:endParaRPr lang="en-US" sz="1100" dirty="0"/>
          </a:p>
        </p:txBody>
      </p:sp>
      <p:sp>
        <p:nvSpPr>
          <p:cNvPr id="10" name="Shape 8"/>
          <p:cNvSpPr/>
          <p:nvPr/>
        </p:nvSpPr>
        <p:spPr>
          <a:xfrm>
            <a:off x="3730752" y="1371600"/>
            <a:ext cx="1554480" cy="530352"/>
          </a:xfrm>
          <a:prstGeom prst="roundRect">
            <a:avLst>
              <a:gd name="adj" fmla="val 13793"/>
            </a:avLst>
          </a:prstGeom>
          <a:solidFill>
            <a:srgbClr val="C55A11"/>
          </a:solidFill>
          <a:ln w="12700">
            <a:solidFill>
              <a:srgbClr val="C55A11"/>
            </a:solidFill>
            <a:prstDash val="solid"/>
          </a:ln>
        </p:spPr>
      </p:sp>
      <p:sp>
        <p:nvSpPr>
          <p:cNvPr id="11" name="Text 9"/>
          <p:cNvSpPr/>
          <p:nvPr/>
        </p:nvSpPr>
        <p:spPr>
          <a:xfrm>
            <a:off x="3730752" y="1371600"/>
            <a:ext cx="1554480" cy="530352"/>
          </a:xfrm>
          <a:prstGeom prst="rect">
            <a:avLst/>
          </a:prstGeom>
          <a:noFill/>
          <a:ln/>
        </p:spPr>
        <p:txBody>
          <a:bodyPr wrap="square" lIns="0" tIns="0" rIns="0" bIns="0"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Socioafectiva</a:t>
            </a:r>
            <a:endParaRPr lang="en-US" sz="1100" dirty="0"/>
          </a:p>
        </p:txBody>
      </p:sp>
      <p:sp>
        <p:nvSpPr>
          <p:cNvPr id="12" name="Shape 10"/>
          <p:cNvSpPr/>
          <p:nvPr/>
        </p:nvSpPr>
        <p:spPr>
          <a:xfrm>
            <a:off x="5413248" y="1371600"/>
            <a:ext cx="1554480" cy="530352"/>
          </a:xfrm>
          <a:prstGeom prst="roundRect">
            <a:avLst>
              <a:gd name="adj" fmla="val 13793"/>
            </a:avLst>
          </a:prstGeom>
          <a:solidFill>
            <a:srgbClr val="C55A11"/>
          </a:solidFill>
          <a:ln w="12700">
            <a:solidFill>
              <a:srgbClr val="C55A11"/>
            </a:solidFill>
            <a:prstDash val="solid"/>
          </a:ln>
        </p:spPr>
      </p:sp>
      <p:sp>
        <p:nvSpPr>
          <p:cNvPr id="13" name="Text 11"/>
          <p:cNvSpPr/>
          <p:nvPr/>
        </p:nvSpPr>
        <p:spPr>
          <a:xfrm>
            <a:off x="5413248" y="1371600"/>
            <a:ext cx="1554480" cy="530352"/>
          </a:xfrm>
          <a:prstGeom prst="rect">
            <a:avLst/>
          </a:prstGeom>
          <a:noFill/>
          <a:ln/>
        </p:spPr>
        <p:txBody>
          <a:bodyPr wrap="square" lIns="0" tIns="0" rIns="0" bIns="0"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Artística</a:t>
            </a:r>
            <a:endParaRPr lang="en-US" sz="1100" dirty="0"/>
          </a:p>
        </p:txBody>
      </p:sp>
      <p:sp>
        <p:nvSpPr>
          <p:cNvPr id="14" name="Shape 12"/>
          <p:cNvSpPr/>
          <p:nvPr/>
        </p:nvSpPr>
        <p:spPr>
          <a:xfrm>
            <a:off x="7095744" y="1371600"/>
            <a:ext cx="1554480" cy="530352"/>
          </a:xfrm>
          <a:prstGeom prst="roundRect">
            <a:avLst>
              <a:gd name="adj" fmla="val 13793"/>
            </a:avLst>
          </a:prstGeom>
          <a:solidFill>
            <a:srgbClr val="C55A11"/>
          </a:solidFill>
          <a:ln w="12700">
            <a:solidFill>
              <a:srgbClr val="C55A11"/>
            </a:solidFill>
            <a:prstDash val="solid"/>
          </a:ln>
        </p:spPr>
      </p:sp>
      <p:sp>
        <p:nvSpPr>
          <p:cNvPr id="15" name="Text 13"/>
          <p:cNvSpPr/>
          <p:nvPr/>
        </p:nvSpPr>
        <p:spPr>
          <a:xfrm>
            <a:off x="7095744" y="1371600"/>
            <a:ext cx="1554480" cy="530352"/>
          </a:xfrm>
          <a:prstGeom prst="rect">
            <a:avLst/>
          </a:prstGeom>
          <a:noFill/>
          <a:ln/>
        </p:spPr>
        <p:txBody>
          <a:bodyPr wrap="square" lIns="0" tIns="0" rIns="0" bIns="0"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Psicomotriz</a:t>
            </a:r>
            <a:endParaRPr lang="en-US" sz="1100" dirty="0"/>
          </a:p>
        </p:txBody>
      </p:sp>
      <p:sp>
        <p:nvSpPr>
          <p:cNvPr id="16" name="Shape 14"/>
          <p:cNvSpPr/>
          <p:nvPr/>
        </p:nvSpPr>
        <p:spPr>
          <a:xfrm>
            <a:off x="274320" y="2176272"/>
            <a:ext cx="4206240" cy="2633472"/>
          </a:xfrm>
          <a:prstGeom prst="roundRect">
            <a:avLst>
              <a:gd name="adj" fmla="val 4167"/>
            </a:avLst>
          </a:prstGeom>
          <a:solidFill>
            <a:srgbClr val="EAD9F7"/>
          </a:solidFill>
          <a:ln w="19050">
            <a:solidFill>
              <a:srgbClr val="5B2C8D"/>
            </a:solidFill>
            <a:prstDash val="solid"/>
          </a:ln>
          <a:effectLst>
            <a:outerShdw blurRad="101600" dist="38100" dir="2700000" algn="bl" rotWithShape="0">
              <a:srgbClr val="000000">
                <a:alpha val="13000"/>
              </a:srgbClr>
            </a:outerShdw>
          </a:effectLst>
        </p:spPr>
      </p:sp>
      <p:sp>
        <p:nvSpPr>
          <p:cNvPr id="17" name="Text 15"/>
          <p:cNvSpPr/>
          <p:nvPr/>
        </p:nvSpPr>
        <p:spPr>
          <a:xfrm>
            <a:off x="457200" y="2240280"/>
            <a:ext cx="3840480" cy="365760"/>
          </a:xfrm>
          <a:prstGeom prst="rect">
            <a:avLst/>
          </a:prstGeom>
          <a:noFill/>
          <a:ln/>
        </p:spPr>
        <p:txBody>
          <a:bodyPr wrap="square" lIns="0" tIns="0" rIns="0" bIns="0" rtlCol="0" anchor="ctr"/>
          <a:lstStyle/>
          <a:p>
            <a:pPr marL="0" indent="0">
              <a:buNone/>
            </a:pPr>
            <a:r>
              <a:rPr lang="en-US" sz="1300" b="1" dirty="0">
                <a:solidFill>
                  <a:srgbClr val="5B2C8D"/>
                </a:solidFill>
                <a:latin typeface="Arial" pitchFamily="34" charset="0"/>
                <a:ea typeface="Arial" pitchFamily="34" charset="-122"/>
                <a:cs typeface="Arial" pitchFamily="34" charset="-120"/>
              </a:rPr>
              <a:t>6 · Estrategia ASI · Posicionamiento Horizontal</a:t>
            </a:r>
            <a:endParaRPr lang="en-US" sz="1300" dirty="0"/>
          </a:p>
        </p:txBody>
      </p:sp>
      <p:sp>
        <p:nvSpPr>
          <p:cNvPr id="18" name="Shape 16"/>
          <p:cNvSpPr/>
          <p:nvPr/>
        </p:nvSpPr>
        <p:spPr>
          <a:xfrm>
            <a:off x="3611880" y="2258568"/>
            <a:ext cx="749808" cy="237744"/>
          </a:xfrm>
          <a:prstGeom prst="roundRect">
            <a:avLst>
              <a:gd name="adj" fmla="val 23077"/>
            </a:avLst>
          </a:prstGeom>
          <a:solidFill>
            <a:srgbClr val="5B2C8D"/>
          </a:solidFill>
          <a:ln w="12700">
            <a:solidFill>
              <a:srgbClr val="5B2C8D"/>
            </a:solidFill>
            <a:prstDash val="solid"/>
          </a:ln>
        </p:spPr>
      </p:sp>
      <p:sp>
        <p:nvSpPr>
          <p:cNvPr id="19" name="Text 17"/>
          <p:cNvSpPr/>
          <p:nvPr/>
        </p:nvSpPr>
        <p:spPr>
          <a:xfrm>
            <a:off x="3611880" y="2258568"/>
            <a:ext cx="749808" cy="237744"/>
          </a:xfrm>
          <a:prstGeom prst="rect">
            <a:avLst/>
          </a:prstGeom>
          <a:noFill/>
          <a:ln/>
        </p:spPr>
        <p:txBody>
          <a:bodyPr wrap="square" lIns="0" tIns="0" rIns="0" bIns="0" rtlCol="0" anchor="ctr"/>
          <a:lstStyle/>
          <a:p>
            <a:pPr marL="0" indent="0" algn="ctr">
              <a:buNone/>
            </a:pPr>
            <a:r>
              <a:rPr lang="en-US" sz="650" b="1" dirty="0">
                <a:solidFill>
                  <a:srgbClr val="FFFFFF"/>
                </a:solidFill>
                <a:latin typeface="Arial" pitchFamily="34" charset="0"/>
                <a:ea typeface="Arial" pitchFamily="34" charset="-122"/>
                <a:cs typeface="Arial" pitchFamily="34" charset="-120"/>
              </a:rPr>
              <a:t>9 INDICADORES</a:t>
            </a:r>
            <a:endParaRPr lang="en-US" sz="650" dirty="0"/>
          </a:p>
        </p:txBody>
      </p:sp>
      <p:sp>
        <p:nvSpPr>
          <p:cNvPr id="20" name="Text 18"/>
          <p:cNvSpPr/>
          <p:nvPr/>
        </p:nvSpPr>
        <p:spPr>
          <a:xfrm>
            <a:off x="457200" y="2697480"/>
            <a:ext cx="3931920" cy="228600"/>
          </a:xfrm>
          <a:prstGeom prst="rect">
            <a:avLst/>
          </a:prstGeom>
          <a:noFill/>
          <a:ln/>
        </p:spPr>
        <p:txBody>
          <a:bodyPr wrap="square" lIns="0" tIns="0" rIns="0" bIns="0" rtlCol="0" anchor="ctr"/>
          <a:lstStyle/>
          <a:p>
            <a:pPr marL="0" indent="0">
              <a:buNone/>
            </a:pPr>
            <a:r>
              <a:rPr lang="en-US" sz="1000" b="1" dirty="0">
                <a:solidFill>
                  <a:srgbClr val="5B2C8D"/>
                </a:solidFill>
                <a:latin typeface="Arial" pitchFamily="34" charset="0"/>
                <a:ea typeface="Arial" pitchFamily="34" charset="-122"/>
                <a:cs typeface="Arial" pitchFamily="34" charset="-120"/>
              </a:rPr>
              <a:t>COMPROMISO</a:t>
            </a:r>
            <a:endParaRPr lang="en-US" sz="1000" dirty="0"/>
          </a:p>
        </p:txBody>
      </p:sp>
      <p:sp>
        <p:nvSpPr>
          <p:cNvPr id="21" name="Text 19"/>
          <p:cNvSpPr/>
          <p:nvPr/>
        </p:nvSpPr>
        <p:spPr>
          <a:xfrm>
            <a:off x="457200" y="2907792"/>
            <a:ext cx="3931920" cy="292608"/>
          </a:xfrm>
          <a:prstGeom prst="rect">
            <a:avLst/>
          </a:prstGeom>
          <a:noFill/>
          <a:ln/>
        </p:spPr>
        <p:txBody>
          <a:bodyPr wrap="square" lIns="0" tIns="0" rIns="0" bIns="0" rtlCol="0" anchor="ctr"/>
          <a:lstStyle/>
          <a:p>
            <a:pPr marL="0" indent="0">
              <a:buNone/>
            </a:pPr>
            <a:r>
              <a:rPr lang="en-US" sz="950" dirty="0">
                <a:solidFill>
                  <a:srgbClr val="1A1A1A"/>
                </a:solidFill>
                <a:latin typeface="Arial" pitchFamily="34" charset="0"/>
                <a:ea typeface="Arial" pitchFamily="34" charset="-122"/>
                <a:cs typeface="Arial" pitchFamily="34" charset="-120"/>
              </a:rPr>
              <a:t>1. Iniciativa · 2. Compromiso · 3. Reflexión</a:t>
            </a:r>
            <a:endParaRPr lang="en-US" sz="950" dirty="0"/>
          </a:p>
        </p:txBody>
      </p:sp>
      <p:sp>
        <p:nvSpPr>
          <p:cNvPr id="22" name="Text 20"/>
          <p:cNvSpPr/>
          <p:nvPr/>
        </p:nvSpPr>
        <p:spPr>
          <a:xfrm>
            <a:off x="457200" y="3355848"/>
            <a:ext cx="3931920" cy="228600"/>
          </a:xfrm>
          <a:prstGeom prst="rect">
            <a:avLst/>
          </a:prstGeom>
          <a:noFill/>
          <a:ln/>
        </p:spPr>
        <p:txBody>
          <a:bodyPr wrap="square" lIns="0" tIns="0" rIns="0" bIns="0" rtlCol="0" anchor="ctr"/>
          <a:lstStyle/>
          <a:p>
            <a:pPr marL="0" indent="0">
              <a:buNone/>
            </a:pPr>
            <a:r>
              <a:rPr lang="en-US" sz="1000" b="1" dirty="0">
                <a:solidFill>
                  <a:srgbClr val="5B2C8D"/>
                </a:solidFill>
                <a:latin typeface="Arial" pitchFamily="34" charset="0"/>
                <a:ea typeface="Arial" pitchFamily="34" charset="-122"/>
                <a:cs typeface="Arial" pitchFamily="34" charset="-120"/>
              </a:rPr>
              <a:t>REPRESENTACIÓN</a:t>
            </a:r>
            <a:endParaRPr lang="en-US" sz="1000" dirty="0"/>
          </a:p>
        </p:txBody>
      </p:sp>
      <p:sp>
        <p:nvSpPr>
          <p:cNvPr id="23" name="Text 21"/>
          <p:cNvSpPr/>
          <p:nvPr/>
        </p:nvSpPr>
        <p:spPr>
          <a:xfrm>
            <a:off x="457200" y="3566160"/>
            <a:ext cx="3931920" cy="292608"/>
          </a:xfrm>
          <a:prstGeom prst="rect">
            <a:avLst/>
          </a:prstGeom>
          <a:noFill/>
          <a:ln/>
        </p:spPr>
        <p:txBody>
          <a:bodyPr wrap="square" lIns="0" tIns="0" rIns="0" bIns="0" rtlCol="0" anchor="ctr"/>
          <a:lstStyle/>
          <a:p>
            <a:pPr marL="0" indent="0">
              <a:buNone/>
            </a:pPr>
            <a:r>
              <a:rPr lang="en-US" sz="950" dirty="0">
                <a:solidFill>
                  <a:srgbClr val="1A1A1A"/>
                </a:solidFill>
                <a:latin typeface="Arial" pitchFamily="34" charset="0"/>
                <a:ea typeface="Arial" pitchFamily="34" charset="-122"/>
                <a:cs typeface="Arial" pitchFamily="34" charset="-120"/>
              </a:rPr>
              <a:t>4. Interactúa · 5. Colabora · 6. Ingenio</a:t>
            </a:r>
            <a:endParaRPr lang="en-US" sz="950" dirty="0"/>
          </a:p>
        </p:txBody>
      </p:sp>
      <p:sp>
        <p:nvSpPr>
          <p:cNvPr id="24" name="Text 22"/>
          <p:cNvSpPr/>
          <p:nvPr/>
        </p:nvSpPr>
        <p:spPr>
          <a:xfrm>
            <a:off x="457200" y="4014216"/>
            <a:ext cx="3931920" cy="228600"/>
          </a:xfrm>
          <a:prstGeom prst="rect">
            <a:avLst/>
          </a:prstGeom>
          <a:noFill/>
          <a:ln/>
        </p:spPr>
        <p:txBody>
          <a:bodyPr wrap="square" lIns="0" tIns="0" rIns="0" bIns="0" rtlCol="0" anchor="ctr"/>
          <a:lstStyle/>
          <a:p>
            <a:pPr marL="0" indent="0">
              <a:buNone/>
            </a:pPr>
            <a:r>
              <a:rPr lang="en-US" sz="1000" b="1" dirty="0">
                <a:solidFill>
                  <a:srgbClr val="5B2C8D"/>
                </a:solidFill>
                <a:latin typeface="Arial" pitchFamily="34" charset="0"/>
                <a:ea typeface="Arial" pitchFamily="34" charset="-122"/>
                <a:cs typeface="Arial" pitchFamily="34" charset="-120"/>
              </a:rPr>
              <a:t>ACCIÓN Y EXPR.</a:t>
            </a:r>
            <a:endParaRPr lang="en-US" sz="1000" dirty="0"/>
          </a:p>
        </p:txBody>
      </p:sp>
      <p:sp>
        <p:nvSpPr>
          <p:cNvPr id="25" name="Text 23"/>
          <p:cNvSpPr/>
          <p:nvPr/>
        </p:nvSpPr>
        <p:spPr>
          <a:xfrm>
            <a:off x="457200" y="4224528"/>
            <a:ext cx="3931920" cy="292608"/>
          </a:xfrm>
          <a:prstGeom prst="rect">
            <a:avLst/>
          </a:prstGeom>
          <a:noFill/>
          <a:ln/>
        </p:spPr>
        <p:txBody>
          <a:bodyPr wrap="square" lIns="0" tIns="0" rIns="0" bIns="0" rtlCol="0" anchor="ctr"/>
          <a:lstStyle/>
          <a:p>
            <a:pPr marL="0" indent="0">
              <a:buNone/>
            </a:pPr>
            <a:r>
              <a:rPr lang="en-US" sz="950" dirty="0">
                <a:solidFill>
                  <a:srgbClr val="1A1A1A"/>
                </a:solidFill>
                <a:latin typeface="Arial" pitchFamily="34" charset="0"/>
                <a:ea typeface="Arial" pitchFamily="34" charset="-122"/>
                <a:cs typeface="Arial" pitchFamily="34" charset="-120"/>
              </a:rPr>
              <a:t>7. Alternativas · 8. Solución · 9. Planea</a:t>
            </a:r>
            <a:endParaRPr lang="en-US" sz="950" dirty="0"/>
          </a:p>
        </p:txBody>
      </p:sp>
      <p:sp>
        <p:nvSpPr>
          <p:cNvPr id="26" name="Text 24"/>
          <p:cNvSpPr/>
          <p:nvPr/>
        </p:nvSpPr>
        <p:spPr>
          <a:xfrm>
            <a:off x="507492" y="4498848"/>
            <a:ext cx="3931920" cy="292608"/>
          </a:xfrm>
          <a:prstGeom prst="rect">
            <a:avLst/>
          </a:prstGeom>
          <a:noFill/>
          <a:ln/>
        </p:spPr>
        <p:txBody>
          <a:bodyPr wrap="square" lIns="0" tIns="0" rIns="0" bIns="0" rtlCol="0" anchor="ctr"/>
          <a:lstStyle/>
          <a:p>
            <a:pPr marL="0" indent="0">
              <a:buNone/>
            </a:pPr>
            <a:r>
              <a:rPr lang="en-US" sz="850" i="1" dirty="0">
                <a:solidFill>
                  <a:srgbClr val="5B2C8D"/>
                </a:solidFill>
                <a:latin typeface="Arial" pitchFamily="34" charset="0"/>
                <a:ea typeface="Arial" pitchFamily="34" charset="-122"/>
                <a:cs typeface="Arial" pitchFamily="34" charset="-120"/>
              </a:rPr>
              <a:t>Puntaje por principio: 0-5 Acceso · 6-10 Apoyo · 11-15 Función Ejecutiva</a:t>
            </a:r>
            <a:endParaRPr lang="en-US" sz="850" dirty="0"/>
          </a:p>
        </p:txBody>
      </p:sp>
      <p:sp>
        <p:nvSpPr>
          <p:cNvPr id="27" name="Shape 25"/>
          <p:cNvSpPr/>
          <p:nvPr/>
        </p:nvSpPr>
        <p:spPr>
          <a:xfrm>
            <a:off x="4663440" y="2176272"/>
            <a:ext cx="4206240" cy="2633472"/>
          </a:xfrm>
          <a:prstGeom prst="roundRect">
            <a:avLst>
              <a:gd name="adj" fmla="val 4167"/>
            </a:avLst>
          </a:prstGeom>
          <a:solidFill>
            <a:srgbClr val="FFEAEA"/>
          </a:solidFill>
          <a:ln w="19050">
            <a:solidFill>
              <a:srgbClr val="B85042"/>
            </a:solidFill>
            <a:prstDash val="solid"/>
          </a:ln>
          <a:effectLst>
            <a:outerShdw blurRad="101600" dist="38100" dir="2700000" algn="bl" rotWithShape="0">
              <a:srgbClr val="000000">
                <a:alpha val="13000"/>
              </a:srgbClr>
            </a:outerShdw>
          </a:effectLst>
        </p:spPr>
      </p:sp>
      <p:sp>
        <p:nvSpPr>
          <p:cNvPr id="28" name="Text 26"/>
          <p:cNvSpPr/>
          <p:nvPr/>
        </p:nvSpPr>
        <p:spPr>
          <a:xfrm>
            <a:off x="4800600" y="2240280"/>
            <a:ext cx="3886200" cy="365760"/>
          </a:xfrm>
          <a:prstGeom prst="rect">
            <a:avLst/>
          </a:prstGeom>
          <a:noFill/>
          <a:ln/>
        </p:spPr>
        <p:txBody>
          <a:bodyPr wrap="square" lIns="0" tIns="0" rIns="0" bIns="0" rtlCol="0" anchor="ctr"/>
          <a:lstStyle/>
          <a:p>
            <a:pPr marL="0" indent="0">
              <a:buNone/>
            </a:pPr>
            <a:r>
              <a:rPr lang="en-US" sz="1200" b="1" dirty="0">
                <a:solidFill>
                  <a:srgbClr val="B85042"/>
                </a:solidFill>
                <a:latin typeface="Arial" pitchFamily="34" charset="0"/>
                <a:ea typeface="Arial" pitchFamily="34" charset="-122"/>
                <a:cs typeface="Arial" pitchFamily="34" charset="-120"/>
              </a:rPr>
              <a:t>7 · Malla de Posicionamiento → Consideración → Andamio</a:t>
            </a:r>
            <a:endParaRPr lang="en-US" sz="1200" dirty="0"/>
          </a:p>
        </p:txBody>
      </p:sp>
      <p:sp>
        <p:nvSpPr>
          <p:cNvPr id="29" name="Shape 27"/>
          <p:cNvSpPr/>
          <p:nvPr/>
        </p:nvSpPr>
        <p:spPr>
          <a:xfrm>
            <a:off x="4709160" y="2697480"/>
            <a:ext cx="1005840" cy="457200"/>
          </a:xfrm>
          <a:prstGeom prst="rect">
            <a:avLst/>
          </a:prstGeom>
          <a:solidFill>
            <a:srgbClr val="B85042"/>
          </a:solidFill>
          <a:ln w="6350">
            <a:solidFill>
              <a:srgbClr val="DDAAAA"/>
            </a:solidFill>
            <a:prstDash val="solid"/>
          </a:ln>
        </p:spPr>
      </p:sp>
      <p:sp>
        <p:nvSpPr>
          <p:cNvPr id="30" name="Text 28"/>
          <p:cNvSpPr/>
          <p:nvPr/>
        </p:nvSpPr>
        <p:spPr>
          <a:xfrm>
            <a:off x="4709160" y="2697480"/>
            <a:ext cx="1005840" cy="457200"/>
          </a:xfrm>
          <a:prstGeom prst="rect">
            <a:avLst/>
          </a:prstGeom>
          <a:noFill/>
          <a:ln/>
        </p:spPr>
        <p:txBody>
          <a:bodyPr wrap="square" lIns="0" tIns="0" rIns="0" bIns="0" rtlCol="0" anchor="ctr"/>
          <a:lstStyle/>
          <a:p>
            <a:pPr marL="0" indent="0" algn="ctr">
              <a:buNone/>
            </a:pPr>
            <a:r>
              <a:rPr lang="en-US" sz="800" b="1" dirty="0">
                <a:solidFill>
                  <a:srgbClr val="FFFFFF"/>
                </a:solidFill>
                <a:latin typeface="Arial" pitchFamily="34" charset="0"/>
                <a:ea typeface="Arial" pitchFamily="34" charset="-122"/>
                <a:cs typeface="Arial" pitchFamily="34" charset="-120"/>
              </a:rPr>
              <a:t>FILA</a:t>
            </a:r>
            <a:endParaRPr lang="en-US" sz="800" dirty="0"/>
          </a:p>
        </p:txBody>
      </p:sp>
      <p:sp>
        <p:nvSpPr>
          <p:cNvPr id="31" name="Shape 29"/>
          <p:cNvSpPr/>
          <p:nvPr/>
        </p:nvSpPr>
        <p:spPr>
          <a:xfrm>
            <a:off x="5733288" y="2697480"/>
            <a:ext cx="1005840" cy="457200"/>
          </a:xfrm>
          <a:prstGeom prst="rect">
            <a:avLst/>
          </a:prstGeom>
          <a:solidFill>
            <a:srgbClr val="B85042"/>
          </a:solidFill>
          <a:ln w="6350">
            <a:solidFill>
              <a:srgbClr val="DDAAAA"/>
            </a:solidFill>
            <a:prstDash val="solid"/>
          </a:ln>
        </p:spPr>
      </p:sp>
      <p:sp>
        <p:nvSpPr>
          <p:cNvPr id="32" name="Text 30"/>
          <p:cNvSpPr/>
          <p:nvPr/>
        </p:nvSpPr>
        <p:spPr>
          <a:xfrm>
            <a:off x="5733288" y="2697480"/>
            <a:ext cx="1005840" cy="457200"/>
          </a:xfrm>
          <a:prstGeom prst="rect">
            <a:avLst/>
          </a:prstGeom>
          <a:noFill/>
          <a:ln/>
        </p:spPr>
        <p:txBody>
          <a:bodyPr wrap="square" lIns="0" tIns="0" rIns="0" bIns="0" rtlCol="0" anchor="ctr"/>
          <a:lstStyle/>
          <a:p>
            <a:pPr marL="0" indent="0" algn="ctr">
              <a:buNone/>
            </a:pPr>
            <a:r>
              <a:rPr lang="en-US" sz="800" b="1" dirty="0">
                <a:solidFill>
                  <a:srgbClr val="FFFFFF"/>
                </a:solidFill>
                <a:latin typeface="Arial" pitchFamily="34" charset="0"/>
                <a:ea typeface="Arial" pitchFamily="34" charset="-122"/>
                <a:cs typeface="Arial" pitchFamily="34" charset="-120"/>
              </a:rPr>
              <a:t>COMPROMISO</a:t>
            </a:r>
            <a:endParaRPr lang="en-US" sz="800" dirty="0"/>
          </a:p>
        </p:txBody>
      </p:sp>
      <p:sp>
        <p:nvSpPr>
          <p:cNvPr id="33" name="Shape 31"/>
          <p:cNvSpPr/>
          <p:nvPr/>
        </p:nvSpPr>
        <p:spPr>
          <a:xfrm>
            <a:off x="6757416" y="2697480"/>
            <a:ext cx="1005840" cy="457200"/>
          </a:xfrm>
          <a:prstGeom prst="rect">
            <a:avLst/>
          </a:prstGeom>
          <a:solidFill>
            <a:srgbClr val="B85042"/>
          </a:solidFill>
          <a:ln w="6350">
            <a:solidFill>
              <a:srgbClr val="DDAAAA"/>
            </a:solidFill>
            <a:prstDash val="solid"/>
          </a:ln>
        </p:spPr>
      </p:sp>
      <p:sp>
        <p:nvSpPr>
          <p:cNvPr id="34" name="Text 32"/>
          <p:cNvSpPr/>
          <p:nvPr/>
        </p:nvSpPr>
        <p:spPr>
          <a:xfrm>
            <a:off x="6757416" y="2697480"/>
            <a:ext cx="1005840" cy="457200"/>
          </a:xfrm>
          <a:prstGeom prst="rect">
            <a:avLst/>
          </a:prstGeom>
          <a:noFill/>
          <a:ln/>
        </p:spPr>
        <p:txBody>
          <a:bodyPr wrap="square" lIns="0" tIns="0" rIns="0" bIns="0" rtlCol="0" anchor="ctr"/>
          <a:lstStyle/>
          <a:p>
            <a:pPr marL="0" indent="0" algn="ctr">
              <a:buNone/>
            </a:pPr>
            <a:r>
              <a:rPr lang="en-US" sz="800" b="1" dirty="0">
                <a:solidFill>
                  <a:srgbClr val="FFFFFF"/>
                </a:solidFill>
                <a:latin typeface="Arial" pitchFamily="34" charset="0"/>
                <a:ea typeface="Arial" pitchFamily="34" charset="-122"/>
                <a:cs typeface="Arial" pitchFamily="34" charset="-120"/>
              </a:rPr>
              <a:t>REPRESENTACIÓN</a:t>
            </a:r>
            <a:endParaRPr lang="en-US" sz="800" dirty="0"/>
          </a:p>
        </p:txBody>
      </p:sp>
      <p:sp>
        <p:nvSpPr>
          <p:cNvPr id="35" name="Shape 33"/>
          <p:cNvSpPr/>
          <p:nvPr/>
        </p:nvSpPr>
        <p:spPr>
          <a:xfrm>
            <a:off x="7781544" y="2697480"/>
            <a:ext cx="1005840" cy="457200"/>
          </a:xfrm>
          <a:prstGeom prst="rect">
            <a:avLst/>
          </a:prstGeom>
          <a:solidFill>
            <a:srgbClr val="B85042"/>
          </a:solidFill>
          <a:ln w="6350">
            <a:solidFill>
              <a:srgbClr val="DDAAAA"/>
            </a:solidFill>
            <a:prstDash val="solid"/>
          </a:ln>
        </p:spPr>
      </p:sp>
      <p:sp>
        <p:nvSpPr>
          <p:cNvPr id="36" name="Text 34"/>
          <p:cNvSpPr/>
          <p:nvPr/>
        </p:nvSpPr>
        <p:spPr>
          <a:xfrm>
            <a:off x="7781544" y="2697480"/>
            <a:ext cx="1005840" cy="457200"/>
          </a:xfrm>
          <a:prstGeom prst="rect">
            <a:avLst/>
          </a:prstGeom>
          <a:noFill/>
          <a:ln/>
        </p:spPr>
        <p:txBody>
          <a:bodyPr wrap="square" lIns="0" tIns="0" rIns="0" bIns="0" rtlCol="0" anchor="ctr"/>
          <a:lstStyle/>
          <a:p>
            <a:pPr marL="0" indent="0" algn="ctr">
              <a:buNone/>
            </a:pPr>
            <a:r>
              <a:rPr lang="en-US" sz="800" b="1" dirty="0">
                <a:solidFill>
                  <a:srgbClr val="FFFFFF"/>
                </a:solidFill>
                <a:latin typeface="Arial" pitchFamily="34" charset="0"/>
                <a:ea typeface="Arial" pitchFamily="34" charset="-122"/>
                <a:cs typeface="Arial" pitchFamily="34" charset="-120"/>
              </a:rPr>
              <a:t>ACC. Y EXPR.</a:t>
            </a:r>
            <a:endParaRPr lang="en-US" sz="800" dirty="0"/>
          </a:p>
        </p:txBody>
      </p:sp>
      <p:sp>
        <p:nvSpPr>
          <p:cNvPr id="37" name="Shape 35"/>
          <p:cNvSpPr/>
          <p:nvPr/>
        </p:nvSpPr>
        <p:spPr>
          <a:xfrm>
            <a:off x="4709160" y="3200400"/>
            <a:ext cx="1005840" cy="457200"/>
          </a:xfrm>
          <a:prstGeom prst="rect">
            <a:avLst/>
          </a:prstGeom>
          <a:solidFill>
            <a:srgbClr val="FFFFFF"/>
          </a:solidFill>
          <a:ln w="6350">
            <a:solidFill>
              <a:srgbClr val="DDAAAA"/>
            </a:solidFill>
            <a:prstDash val="solid"/>
          </a:ln>
        </p:spPr>
      </p:sp>
      <p:sp>
        <p:nvSpPr>
          <p:cNvPr id="38" name="Text 36"/>
          <p:cNvSpPr/>
          <p:nvPr/>
        </p:nvSpPr>
        <p:spPr>
          <a:xfrm>
            <a:off x="4709160" y="320040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1-5</a:t>
            </a:r>
            <a:endParaRPr lang="en-US" sz="800" dirty="0"/>
          </a:p>
        </p:txBody>
      </p:sp>
      <p:sp>
        <p:nvSpPr>
          <p:cNvPr id="39" name="Shape 37"/>
          <p:cNvSpPr/>
          <p:nvPr/>
        </p:nvSpPr>
        <p:spPr>
          <a:xfrm>
            <a:off x="5733288" y="3200400"/>
            <a:ext cx="1005840" cy="457200"/>
          </a:xfrm>
          <a:prstGeom prst="rect">
            <a:avLst/>
          </a:prstGeom>
          <a:solidFill>
            <a:srgbClr val="FFFFFF"/>
          </a:solidFill>
          <a:ln w="6350">
            <a:solidFill>
              <a:srgbClr val="DDAAAA"/>
            </a:solidFill>
            <a:prstDash val="solid"/>
          </a:ln>
        </p:spPr>
      </p:sp>
      <p:sp>
        <p:nvSpPr>
          <p:cNvPr id="40" name="Text 38"/>
          <p:cNvSpPr/>
          <p:nvPr/>
        </p:nvSpPr>
        <p:spPr>
          <a:xfrm>
            <a:off x="5733288" y="320040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Acceso: 7.x</a:t>
            </a:r>
            <a:endParaRPr lang="en-US" sz="800" dirty="0"/>
          </a:p>
        </p:txBody>
      </p:sp>
      <p:sp>
        <p:nvSpPr>
          <p:cNvPr id="41" name="Shape 39"/>
          <p:cNvSpPr/>
          <p:nvPr/>
        </p:nvSpPr>
        <p:spPr>
          <a:xfrm>
            <a:off x="6757416" y="3200400"/>
            <a:ext cx="1005840" cy="457200"/>
          </a:xfrm>
          <a:prstGeom prst="rect">
            <a:avLst/>
          </a:prstGeom>
          <a:solidFill>
            <a:srgbClr val="FFFFFF"/>
          </a:solidFill>
          <a:ln w="6350">
            <a:solidFill>
              <a:srgbClr val="DDAAAA"/>
            </a:solidFill>
            <a:prstDash val="solid"/>
          </a:ln>
        </p:spPr>
      </p:sp>
      <p:sp>
        <p:nvSpPr>
          <p:cNvPr id="42" name="Text 40"/>
          <p:cNvSpPr/>
          <p:nvPr/>
        </p:nvSpPr>
        <p:spPr>
          <a:xfrm>
            <a:off x="6757416" y="320040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Acceso: 1.x</a:t>
            </a:r>
            <a:endParaRPr lang="en-US" sz="800" dirty="0"/>
          </a:p>
        </p:txBody>
      </p:sp>
      <p:sp>
        <p:nvSpPr>
          <p:cNvPr id="43" name="Shape 41"/>
          <p:cNvSpPr/>
          <p:nvPr/>
        </p:nvSpPr>
        <p:spPr>
          <a:xfrm>
            <a:off x="7781544" y="3200400"/>
            <a:ext cx="1005840" cy="457200"/>
          </a:xfrm>
          <a:prstGeom prst="rect">
            <a:avLst/>
          </a:prstGeom>
          <a:solidFill>
            <a:srgbClr val="FFFFFF"/>
          </a:solidFill>
          <a:ln w="6350">
            <a:solidFill>
              <a:srgbClr val="DDAAAA"/>
            </a:solidFill>
            <a:prstDash val="solid"/>
          </a:ln>
        </p:spPr>
      </p:sp>
      <p:sp>
        <p:nvSpPr>
          <p:cNvPr id="44" name="Text 42"/>
          <p:cNvSpPr/>
          <p:nvPr/>
        </p:nvSpPr>
        <p:spPr>
          <a:xfrm>
            <a:off x="7781544" y="320040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Acceso: 4.x</a:t>
            </a:r>
            <a:endParaRPr lang="en-US" sz="800" dirty="0"/>
          </a:p>
        </p:txBody>
      </p:sp>
      <p:sp>
        <p:nvSpPr>
          <p:cNvPr id="45" name="Shape 43"/>
          <p:cNvSpPr/>
          <p:nvPr/>
        </p:nvSpPr>
        <p:spPr>
          <a:xfrm>
            <a:off x="4709160" y="3703320"/>
            <a:ext cx="1005840" cy="457200"/>
          </a:xfrm>
          <a:prstGeom prst="rect">
            <a:avLst/>
          </a:prstGeom>
          <a:solidFill>
            <a:srgbClr val="FFEEEE"/>
          </a:solidFill>
          <a:ln w="6350">
            <a:solidFill>
              <a:srgbClr val="DDAAAA"/>
            </a:solidFill>
            <a:prstDash val="solid"/>
          </a:ln>
        </p:spPr>
      </p:sp>
      <p:sp>
        <p:nvSpPr>
          <p:cNvPr id="46" name="Text 44"/>
          <p:cNvSpPr/>
          <p:nvPr/>
        </p:nvSpPr>
        <p:spPr>
          <a:xfrm>
            <a:off x="4709160" y="370332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6-10</a:t>
            </a:r>
            <a:endParaRPr lang="en-US" sz="800" dirty="0"/>
          </a:p>
        </p:txBody>
      </p:sp>
      <p:sp>
        <p:nvSpPr>
          <p:cNvPr id="47" name="Shape 45"/>
          <p:cNvSpPr/>
          <p:nvPr/>
        </p:nvSpPr>
        <p:spPr>
          <a:xfrm>
            <a:off x="5733288" y="3703320"/>
            <a:ext cx="1005840" cy="457200"/>
          </a:xfrm>
          <a:prstGeom prst="rect">
            <a:avLst/>
          </a:prstGeom>
          <a:solidFill>
            <a:srgbClr val="FFEEEE"/>
          </a:solidFill>
          <a:ln w="6350">
            <a:solidFill>
              <a:srgbClr val="DDAAAA"/>
            </a:solidFill>
            <a:prstDash val="solid"/>
          </a:ln>
        </p:spPr>
      </p:sp>
      <p:sp>
        <p:nvSpPr>
          <p:cNvPr id="48" name="Text 46"/>
          <p:cNvSpPr/>
          <p:nvPr/>
        </p:nvSpPr>
        <p:spPr>
          <a:xfrm>
            <a:off x="5733288" y="370332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Apoyo: 8.x</a:t>
            </a:r>
            <a:endParaRPr lang="en-US" sz="800" dirty="0"/>
          </a:p>
        </p:txBody>
      </p:sp>
      <p:sp>
        <p:nvSpPr>
          <p:cNvPr id="49" name="Shape 47"/>
          <p:cNvSpPr/>
          <p:nvPr/>
        </p:nvSpPr>
        <p:spPr>
          <a:xfrm>
            <a:off x="6757416" y="3703320"/>
            <a:ext cx="1005840" cy="457200"/>
          </a:xfrm>
          <a:prstGeom prst="rect">
            <a:avLst/>
          </a:prstGeom>
          <a:solidFill>
            <a:srgbClr val="FFEEEE"/>
          </a:solidFill>
          <a:ln w="6350">
            <a:solidFill>
              <a:srgbClr val="DDAAAA"/>
            </a:solidFill>
            <a:prstDash val="solid"/>
          </a:ln>
        </p:spPr>
      </p:sp>
      <p:sp>
        <p:nvSpPr>
          <p:cNvPr id="50" name="Text 48"/>
          <p:cNvSpPr/>
          <p:nvPr/>
        </p:nvSpPr>
        <p:spPr>
          <a:xfrm>
            <a:off x="6757416" y="370332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Apoyo: 2.x</a:t>
            </a:r>
            <a:endParaRPr lang="en-US" sz="800" dirty="0"/>
          </a:p>
        </p:txBody>
      </p:sp>
      <p:sp>
        <p:nvSpPr>
          <p:cNvPr id="51" name="Shape 49"/>
          <p:cNvSpPr/>
          <p:nvPr/>
        </p:nvSpPr>
        <p:spPr>
          <a:xfrm>
            <a:off x="7781544" y="3703320"/>
            <a:ext cx="1005840" cy="457200"/>
          </a:xfrm>
          <a:prstGeom prst="rect">
            <a:avLst/>
          </a:prstGeom>
          <a:solidFill>
            <a:srgbClr val="FFEEEE"/>
          </a:solidFill>
          <a:ln w="6350">
            <a:solidFill>
              <a:srgbClr val="DDAAAA"/>
            </a:solidFill>
            <a:prstDash val="solid"/>
          </a:ln>
        </p:spPr>
      </p:sp>
      <p:sp>
        <p:nvSpPr>
          <p:cNvPr id="52" name="Text 50"/>
          <p:cNvSpPr/>
          <p:nvPr/>
        </p:nvSpPr>
        <p:spPr>
          <a:xfrm>
            <a:off x="7781544" y="370332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Apoyo: 5.x</a:t>
            </a:r>
            <a:endParaRPr lang="en-US" sz="800" dirty="0"/>
          </a:p>
        </p:txBody>
      </p:sp>
      <p:sp>
        <p:nvSpPr>
          <p:cNvPr id="53" name="Shape 51"/>
          <p:cNvSpPr/>
          <p:nvPr/>
        </p:nvSpPr>
        <p:spPr>
          <a:xfrm>
            <a:off x="4709160" y="4206240"/>
            <a:ext cx="1005840" cy="457200"/>
          </a:xfrm>
          <a:prstGeom prst="rect">
            <a:avLst/>
          </a:prstGeom>
          <a:solidFill>
            <a:srgbClr val="FFFFFF"/>
          </a:solidFill>
          <a:ln w="6350">
            <a:solidFill>
              <a:srgbClr val="DDAAAA"/>
            </a:solidFill>
            <a:prstDash val="solid"/>
          </a:ln>
        </p:spPr>
      </p:sp>
      <p:sp>
        <p:nvSpPr>
          <p:cNvPr id="54" name="Text 52"/>
          <p:cNvSpPr/>
          <p:nvPr/>
        </p:nvSpPr>
        <p:spPr>
          <a:xfrm>
            <a:off x="4709160" y="420624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11-15</a:t>
            </a:r>
            <a:endParaRPr lang="en-US" sz="800" dirty="0"/>
          </a:p>
        </p:txBody>
      </p:sp>
      <p:sp>
        <p:nvSpPr>
          <p:cNvPr id="55" name="Shape 53"/>
          <p:cNvSpPr/>
          <p:nvPr/>
        </p:nvSpPr>
        <p:spPr>
          <a:xfrm>
            <a:off x="5733288" y="4206240"/>
            <a:ext cx="1005840" cy="457200"/>
          </a:xfrm>
          <a:prstGeom prst="rect">
            <a:avLst/>
          </a:prstGeom>
          <a:solidFill>
            <a:srgbClr val="FFFFFF"/>
          </a:solidFill>
          <a:ln w="6350">
            <a:solidFill>
              <a:srgbClr val="DDAAAA"/>
            </a:solidFill>
            <a:prstDash val="solid"/>
          </a:ln>
        </p:spPr>
      </p:sp>
      <p:sp>
        <p:nvSpPr>
          <p:cNvPr id="56" name="Text 54"/>
          <p:cNvSpPr/>
          <p:nvPr/>
        </p:nvSpPr>
        <p:spPr>
          <a:xfrm>
            <a:off x="5733288" y="420624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F. Ejec.: 9.x</a:t>
            </a:r>
            <a:endParaRPr lang="en-US" sz="800" dirty="0"/>
          </a:p>
        </p:txBody>
      </p:sp>
      <p:sp>
        <p:nvSpPr>
          <p:cNvPr id="57" name="Shape 55"/>
          <p:cNvSpPr/>
          <p:nvPr/>
        </p:nvSpPr>
        <p:spPr>
          <a:xfrm>
            <a:off x="6757416" y="4206240"/>
            <a:ext cx="1005840" cy="457200"/>
          </a:xfrm>
          <a:prstGeom prst="rect">
            <a:avLst/>
          </a:prstGeom>
          <a:solidFill>
            <a:srgbClr val="FFFFFF"/>
          </a:solidFill>
          <a:ln w="6350">
            <a:solidFill>
              <a:srgbClr val="DDAAAA"/>
            </a:solidFill>
            <a:prstDash val="solid"/>
          </a:ln>
        </p:spPr>
      </p:sp>
      <p:sp>
        <p:nvSpPr>
          <p:cNvPr id="58" name="Text 56"/>
          <p:cNvSpPr/>
          <p:nvPr/>
        </p:nvSpPr>
        <p:spPr>
          <a:xfrm>
            <a:off x="6757416" y="420624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F. Ejec.: 3.x</a:t>
            </a:r>
            <a:endParaRPr lang="en-US" sz="800" dirty="0"/>
          </a:p>
        </p:txBody>
      </p:sp>
      <p:sp>
        <p:nvSpPr>
          <p:cNvPr id="59" name="Shape 57"/>
          <p:cNvSpPr/>
          <p:nvPr/>
        </p:nvSpPr>
        <p:spPr>
          <a:xfrm>
            <a:off x="7781544" y="4206240"/>
            <a:ext cx="1005840" cy="457200"/>
          </a:xfrm>
          <a:prstGeom prst="rect">
            <a:avLst/>
          </a:prstGeom>
          <a:solidFill>
            <a:srgbClr val="FFFFFF"/>
          </a:solidFill>
          <a:ln w="6350">
            <a:solidFill>
              <a:srgbClr val="DDAAAA"/>
            </a:solidFill>
            <a:prstDash val="solid"/>
          </a:ln>
        </p:spPr>
      </p:sp>
      <p:sp>
        <p:nvSpPr>
          <p:cNvPr id="60" name="Text 58"/>
          <p:cNvSpPr/>
          <p:nvPr/>
        </p:nvSpPr>
        <p:spPr>
          <a:xfrm>
            <a:off x="7781544" y="4206240"/>
            <a:ext cx="1005840" cy="457200"/>
          </a:xfrm>
          <a:prstGeom prst="rect">
            <a:avLst/>
          </a:prstGeom>
          <a:noFill/>
          <a:ln/>
        </p:spPr>
        <p:txBody>
          <a:bodyPr wrap="square" lIns="0" tIns="0" rIns="0" bIns="0" rtlCol="0" anchor="ctr"/>
          <a:lstStyle/>
          <a:p>
            <a:pPr marL="0" indent="0" algn="ctr">
              <a:buNone/>
            </a:pPr>
            <a:r>
              <a:rPr lang="en-US" sz="800" dirty="0">
                <a:solidFill>
                  <a:srgbClr val="1A1A1A"/>
                </a:solidFill>
                <a:latin typeface="Arial" pitchFamily="34" charset="0"/>
                <a:ea typeface="Arial" pitchFamily="34" charset="-122"/>
                <a:cs typeface="Arial" pitchFamily="34" charset="-120"/>
              </a:rPr>
              <a:t>F. Ejec.: 6.x</a:t>
            </a:r>
            <a:endParaRPr lang="en-US" sz="800" dirty="0"/>
          </a:p>
        </p:txBody>
      </p:sp>
      <p:sp>
        <p:nvSpPr>
          <p:cNvPr id="61" name="Text 59"/>
          <p:cNvSpPr/>
          <p:nvPr/>
        </p:nvSpPr>
        <p:spPr>
          <a:xfrm>
            <a:off x="4827854" y="4785993"/>
            <a:ext cx="3977640" cy="365760"/>
          </a:xfrm>
          <a:prstGeom prst="rect">
            <a:avLst/>
          </a:prstGeom>
          <a:noFill/>
          <a:ln/>
        </p:spPr>
        <p:txBody>
          <a:bodyPr wrap="square" lIns="0" tIns="0" rIns="0" bIns="0" rtlCol="0" anchor="ctr"/>
          <a:lstStyle/>
          <a:p>
            <a:pPr marL="0" indent="0">
              <a:buNone/>
            </a:pPr>
            <a:r>
              <a:rPr lang="en-US" sz="850" i="1" dirty="0">
                <a:solidFill>
                  <a:srgbClr val="B85042"/>
                </a:solidFill>
                <a:latin typeface="Arial" pitchFamily="34" charset="0"/>
                <a:ea typeface="Arial" pitchFamily="34" charset="-122"/>
                <a:cs typeface="Arial" pitchFamily="34" charset="-120"/>
              </a:rPr>
              <a:t>Regla de altas expectativas: cuando el puntaje cae entre dos consideraciones,</a:t>
            </a:r>
            <a:endParaRPr lang="en-US" sz="850" dirty="0"/>
          </a:p>
          <a:p>
            <a:pPr marL="0" indent="0">
              <a:buNone/>
            </a:pPr>
            <a:r>
              <a:rPr lang="en-US" sz="850" i="1" dirty="0">
                <a:solidFill>
                  <a:srgbClr val="B85042"/>
                </a:solidFill>
                <a:latin typeface="Arial" pitchFamily="34" charset="0"/>
                <a:ea typeface="Arial" pitchFamily="34" charset="-122"/>
                <a:cs typeface="Arial" pitchFamily="34" charset="-120"/>
              </a:rPr>
              <a:t>priorizar siempre la más alta. El docente ajusta si la variabilidad lo requiere.</a:t>
            </a:r>
            <a:endParaRPr lang="en-US" sz="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3E8AFC-84BE-41D7-87B1-036721A1F30B}"/>
              </a:ext>
            </a:extLst>
          </p:cNvPr>
          <p:cNvSpPr>
            <a:spLocks noGrp="1"/>
          </p:cNvSpPr>
          <p:nvPr>
            <p:ph type="title"/>
          </p:nvPr>
        </p:nvSpPr>
        <p:spPr/>
        <p:txBody>
          <a:bodyPr/>
          <a:lstStyle/>
          <a:p>
            <a:endParaRPr lang="es-MX"/>
          </a:p>
        </p:txBody>
      </p:sp>
      <p:graphicFrame>
        <p:nvGraphicFramePr>
          <p:cNvPr id="4" name="Marcador de contenido 3">
            <a:extLst>
              <a:ext uri="{FF2B5EF4-FFF2-40B4-BE49-F238E27FC236}">
                <a16:creationId xmlns:a16="http://schemas.microsoft.com/office/drawing/2014/main" id="{B8EA2BBE-C92A-4C2A-9CCA-D2A688853E60}"/>
              </a:ext>
            </a:extLst>
          </p:cNvPr>
          <p:cNvGraphicFramePr>
            <a:graphicFrameLocks noGrp="1"/>
          </p:cNvGraphicFramePr>
          <p:nvPr>
            <p:ph idx="1"/>
          </p:nvPr>
        </p:nvGraphicFramePr>
        <p:xfrm>
          <a:off x="611842" y="94130"/>
          <a:ext cx="7422776" cy="5082495"/>
        </p:xfrm>
        <a:graphic>
          <a:graphicData uri="http://schemas.openxmlformats.org/drawingml/2006/table">
            <a:tbl>
              <a:tblPr firstRow="1" firstCol="1" bandRow="1">
                <a:tableStyleId>{5C22544A-7EE6-4342-B048-85BDC9FD1C3A}</a:tableStyleId>
              </a:tblPr>
              <a:tblGrid>
                <a:gridCol w="1095935">
                  <a:extLst>
                    <a:ext uri="{9D8B030D-6E8A-4147-A177-3AD203B41FA5}">
                      <a16:colId xmlns:a16="http://schemas.microsoft.com/office/drawing/2014/main" val="1461999173"/>
                    </a:ext>
                  </a:extLst>
                </a:gridCol>
                <a:gridCol w="5454484">
                  <a:extLst>
                    <a:ext uri="{9D8B030D-6E8A-4147-A177-3AD203B41FA5}">
                      <a16:colId xmlns:a16="http://schemas.microsoft.com/office/drawing/2014/main" val="2628363181"/>
                    </a:ext>
                  </a:extLst>
                </a:gridCol>
                <a:gridCol w="872357">
                  <a:extLst>
                    <a:ext uri="{9D8B030D-6E8A-4147-A177-3AD203B41FA5}">
                      <a16:colId xmlns:a16="http://schemas.microsoft.com/office/drawing/2014/main" val="1218271345"/>
                    </a:ext>
                  </a:extLst>
                </a:gridCol>
              </a:tblGrid>
              <a:tr h="326310">
                <a:tc>
                  <a:txBody>
                    <a:bodyPr/>
                    <a:lstStyle/>
                    <a:p>
                      <a:pPr algn="ctr">
                        <a:lnSpc>
                          <a:spcPct val="115000"/>
                        </a:lnSpc>
                        <a:spcAft>
                          <a:spcPts val="800"/>
                        </a:spcAft>
                      </a:pPr>
                      <a:r>
                        <a:rPr lang="es-MX" sz="900" dirty="0">
                          <a:effectLst/>
                        </a:rPr>
                        <a:t>PRINCIPIO</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ctr">
                        <a:lnSpc>
                          <a:spcPct val="115000"/>
                        </a:lnSpc>
                        <a:spcAft>
                          <a:spcPts val="800"/>
                        </a:spcAft>
                      </a:pPr>
                      <a:r>
                        <a:rPr lang="es-MX" sz="900" dirty="0">
                          <a:effectLst/>
                        </a:rPr>
                        <a:t>INDICADOR</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ctr">
                        <a:lnSpc>
                          <a:spcPct val="115000"/>
                        </a:lnSpc>
                        <a:spcAft>
                          <a:spcPts val="800"/>
                        </a:spcAft>
                      </a:pPr>
                      <a:r>
                        <a:rPr lang="es-MX" sz="900" dirty="0">
                          <a:effectLst/>
                        </a:rPr>
                        <a:t>PUNTAJE</a:t>
                      </a:r>
                      <a:endParaRPr lang="es-MX"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extLst>
                  <a:ext uri="{0D108BD9-81ED-4DB2-BD59-A6C34878D82A}">
                    <a16:rowId xmlns:a16="http://schemas.microsoft.com/office/drawing/2014/main" val="930752688"/>
                  </a:ext>
                </a:extLst>
              </a:tr>
              <a:tr h="326613">
                <a:tc rowSpan="3">
                  <a:txBody>
                    <a:bodyPr/>
                    <a:lstStyle/>
                    <a:p>
                      <a:pPr marL="71755" marR="71755" algn="ctr">
                        <a:lnSpc>
                          <a:spcPct val="115000"/>
                        </a:lnSpc>
                        <a:spcAft>
                          <a:spcPts val="800"/>
                        </a:spcAft>
                      </a:pPr>
                      <a:r>
                        <a:rPr lang="es-MX" sz="1100">
                          <a:effectLst/>
                        </a:rPr>
                        <a:t>COMPROMISO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vert="vert270" anchor="ctr"/>
                </a:tc>
                <a:tc>
                  <a:txBody>
                    <a:bodyPr/>
                    <a:lstStyle/>
                    <a:p>
                      <a:pPr algn="just">
                        <a:lnSpc>
                          <a:spcPct val="115000"/>
                        </a:lnSpc>
                        <a:spcAft>
                          <a:spcPts val="800"/>
                        </a:spcAft>
                      </a:pPr>
                      <a:r>
                        <a:rPr lang="es-MX" sz="1200" dirty="0">
                          <a:effectLst/>
                        </a:rPr>
                        <a:t>1. El estudiante tiene iniciativa para hacer las cosas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just">
                        <a:lnSpc>
                          <a:spcPct val="115000"/>
                        </a:lnSpc>
                        <a:spcAft>
                          <a:spcPts val="800"/>
                        </a:spcAft>
                      </a:pPr>
                      <a:r>
                        <a:rPr lang="es-MX" sz="700" dirty="0">
                          <a:effectLst/>
                        </a:rPr>
                        <a:t> </a:t>
                      </a:r>
                      <a:endParaRPr lang="es-MX"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extLst>
                  <a:ext uri="{0D108BD9-81ED-4DB2-BD59-A6C34878D82A}">
                    <a16:rowId xmlns:a16="http://schemas.microsoft.com/office/drawing/2014/main" val="3913554098"/>
                  </a:ext>
                </a:extLst>
              </a:tr>
              <a:tr h="326613">
                <a:tc vMerge="1">
                  <a:txBody>
                    <a:bodyPr/>
                    <a:lstStyle/>
                    <a:p>
                      <a:endParaRPr lang="es-MX"/>
                    </a:p>
                  </a:txBody>
                  <a:tcPr/>
                </a:tc>
                <a:tc>
                  <a:txBody>
                    <a:bodyPr/>
                    <a:lstStyle/>
                    <a:p>
                      <a:pPr algn="just">
                        <a:lnSpc>
                          <a:spcPct val="115000"/>
                        </a:lnSpc>
                        <a:spcAft>
                          <a:spcPts val="800"/>
                        </a:spcAft>
                      </a:pPr>
                      <a:r>
                        <a:rPr lang="es-MX" sz="1200">
                          <a:effectLst/>
                        </a:rPr>
                        <a:t>2. Cómo se siente comprometido con las actividades</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just">
                        <a:lnSpc>
                          <a:spcPct val="115000"/>
                        </a:lnSpc>
                        <a:spcAft>
                          <a:spcPts val="800"/>
                        </a:spcAft>
                      </a:pPr>
                      <a:r>
                        <a:rPr lang="es-MX" sz="700">
                          <a:effectLst/>
                        </a:rPr>
                        <a:t> </a:t>
                      </a: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extLst>
                  <a:ext uri="{0D108BD9-81ED-4DB2-BD59-A6C34878D82A}">
                    <a16:rowId xmlns:a16="http://schemas.microsoft.com/office/drawing/2014/main" val="3519771108"/>
                  </a:ext>
                </a:extLst>
              </a:tr>
              <a:tr h="603253">
                <a:tc vMerge="1">
                  <a:txBody>
                    <a:bodyPr/>
                    <a:lstStyle/>
                    <a:p>
                      <a:endParaRPr lang="es-MX"/>
                    </a:p>
                  </a:txBody>
                  <a:tcPr/>
                </a:tc>
                <a:tc>
                  <a:txBody>
                    <a:bodyPr/>
                    <a:lstStyle/>
                    <a:p>
                      <a:pPr algn="just">
                        <a:lnSpc>
                          <a:spcPct val="115000"/>
                        </a:lnSpc>
                        <a:spcAft>
                          <a:spcPts val="800"/>
                        </a:spcAft>
                      </a:pPr>
                      <a:r>
                        <a:rPr lang="es-MX" sz="1200">
                          <a:effectLst/>
                        </a:rPr>
                        <a:t>3. Se observa motivación de manera general</a:t>
                      </a:r>
                    </a:p>
                    <a:p>
                      <a:pPr algn="just">
                        <a:lnSpc>
                          <a:spcPct val="115000"/>
                        </a:lnSpc>
                        <a:spcAft>
                          <a:spcPts val="80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just">
                        <a:lnSpc>
                          <a:spcPct val="115000"/>
                        </a:lnSpc>
                        <a:spcAft>
                          <a:spcPts val="800"/>
                        </a:spcAft>
                      </a:pPr>
                      <a:r>
                        <a:rPr lang="es-MX" sz="700">
                          <a:effectLst/>
                        </a:rPr>
                        <a:t> </a:t>
                      </a: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extLst>
                  <a:ext uri="{0D108BD9-81ED-4DB2-BD59-A6C34878D82A}">
                    <a16:rowId xmlns:a16="http://schemas.microsoft.com/office/drawing/2014/main" val="516430116"/>
                  </a:ext>
                </a:extLst>
              </a:tr>
              <a:tr h="484442">
                <a:tc rowSpan="3">
                  <a:txBody>
                    <a:bodyPr/>
                    <a:lstStyle/>
                    <a:p>
                      <a:pPr marL="71755" marR="71755" algn="ctr">
                        <a:lnSpc>
                          <a:spcPct val="115000"/>
                        </a:lnSpc>
                        <a:spcAft>
                          <a:spcPts val="800"/>
                        </a:spcAft>
                      </a:pPr>
                      <a:r>
                        <a:rPr lang="es-MX" sz="1100">
                          <a:effectLst/>
                        </a:rPr>
                        <a:t>REPRESENTACIÓN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vert="vert270" anchor="ctr"/>
                </a:tc>
                <a:tc>
                  <a:txBody>
                    <a:bodyPr/>
                    <a:lstStyle/>
                    <a:p>
                      <a:pPr algn="just">
                        <a:lnSpc>
                          <a:spcPct val="115000"/>
                        </a:lnSpc>
                        <a:spcAft>
                          <a:spcPts val="800"/>
                        </a:spcAft>
                      </a:pPr>
                      <a:r>
                        <a:rPr lang="es-MX" sz="1200" dirty="0">
                          <a:effectLst/>
                        </a:rPr>
                        <a:t>4. Interactúa con los conocimientos que se presentan en la enseñanza</a:t>
                      </a:r>
                    </a:p>
                    <a:p>
                      <a:pPr algn="just">
                        <a:lnSpc>
                          <a:spcPct val="115000"/>
                        </a:lnSpc>
                        <a:spcAft>
                          <a:spcPts val="80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just">
                        <a:lnSpc>
                          <a:spcPct val="115000"/>
                        </a:lnSpc>
                        <a:spcAft>
                          <a:spcPts val="800"/>
                        </a:spcAft>
                      </a:pPr>
                      <a:r>
                        <a:rPr lang="es-MX" sz="700">
                          <a:effectLst/>
                        </a:rPr>
                        <a:t> </a:t>
                      </a: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extLst>
                  <a:ext uri="{0D108BD9-81ED-4DB2-BD59-A6C34878D82A}">
                    <a16:rowId xmlns:a16="http://schemas.microsoft.com/office/drawing/2014/main" val="1861606771"/>
                  </a:ext>
                </a:extLst>
              </a:tr>
              <a:tr h="484442">
                <a:tc vMerge="1">
                  <a:txBody>
                    <a:bodyPr/>
                    <a:lstStyle/>
                    <a:p>
                      <a:endParaRPr lang="es-MX"/>
                    </a:p>
                  </a:txBody>
                  <a:tcPr/>
                </a:tc>
                <a:tc>
                  <a:txBody>
                    <a:bodyPr/>
                    <a:lstStyle/>
                    <a:p>
                      <a:pPr algn="just">
                        <a:lnSpc>
                          <a:spcPct val="115000"/>
                        </a:lnSpc>
                        <a:spcAft>
                          <a:spcPts val="800"/>
                        </a:spcAft>
                      </a:pPr>
                      <a:r>
                        <a:rPr lang="es-MX" sz="1200" dirty="0">
                          <a:effectLst/>
                        </a:rPr>
                        <a:t>5. Colabora con la información con el resto del grupo</a:t>
                      </a:r>
                    </a:p>
                    <a:p>
                      <a:pPr algn="just">
                        <a:lnSpc>
                          <a:spcPct val="115000"/>
                        </a:lnSpc>
                        <a:spcAft>
                          <a:spcPts val="80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just">
                        <a:lnSpc>
                          <a:spcPct val="115000"/>
                        </a:lnSpc>
                        <a:spcAft>
                          <a:spcPts val="800"/>
                        </a:spcAft>
                      </a:pPr>
                      <a:r>
                        <a:rPr lang="es-MX" sz="700">
                          <a:effectLst/>
                        </a:rPr>
                        <a:t> </a:t>
                      </a: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extLst>
                  <a:ext uri="{0D108BD9-81ED-4DB2-BD59-A6C34878D82A}">
                    <a16:rowId xmlns:a16="http://schemas.microsoft.com/office/drawing/2014/main" val="3174679963"/>
                  </a:ext>
                </a:extLst>
              </a:tr>
              <a:tr h="484442">
                <a:tc vMerge="1">
                  <a:txBody>
                    <a:bodyPr/>
                    <a:lstStyle/>
                    <a:p>
                      <a:endParaRPr lang="es-MX"/>
                    </a:p>
                  </a:txBody>
                  <a:tcPr/>
                </a:tc>
                <a:tc>
                  <a:txBody>
                    <a:bodyPr/>
                    <a:lstStyle/>
                    <a:p>
                      <a:pPr algn="just">
                        <a:lnSpc>
                          <a:spcPct val="115000"/>
                        </a:lnSpc>
                        <a:spcAft>
                          <a:spcPts val="800"/>
                        </a:spcAft>
                      </a:pPr>
                      <a:r>
                        <a:rPr lang="es-MX" sz="1200" dirty="0">
                          <a:effectLst/>
                        </a:rPr>
                        <a:t>6. En general se visualiza como un estudiante ingenioso</a:t>
                      </a:r>
                    </a:p>
                    <a:p>
                      <a:pPr algn="just">
                        <a:lnSpc>
                          <a:spcPct val="115000"/>
                        </a:lnSpc>
                        <a:spcAft>
                          <a:spcPts val="80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just">
                        <a:lnSpc>
                          <a:spcPct val="115000"/>
                        </a:lnSpc>
                        <a:spcAft>
                          <a:spcPts val="800"/>
                        </a:spcAft>
                      </a:pPr>
                      <a:r>
                        <a:rPr lang="es-MX" sz="700">
                          <a:effectLst/>
                        </a:rPr>
                        <a:t> </a:t>
                      </a: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extLst>
                  <a:ext uri="{0D108BD9-81ED-4DB2-BD59-A6C34878D82A}">
                    <a16:rowId xmlns:a16="http://schemas.microsoft.com/office/drawing/2014/main" val="2735483987"/>
                  </a:ext>
                </a:extLst>
              </a:tr>
              <a:tr h="770954">
                <a:tc rowSpan="3">
                  <a:txBody>
                    <a:bodyPr/>
                    <a:lstStyle/>
                    <a:p>
                      <a:pPr marL="71755" marR="71755" algn="ctr">
                        <a:lnSpc>
                          <a:spcPct val="115000"/>
                        </a:lnSpc>
                        <a:spcAft>
                          <a:spcPts val="800"/>
                        </a:spcAft>
                      </a:pPr>
                      <a:r>
                        <a:rPr lang="es-MX" sz="1100" dirty="0">
                          <a:effectLst/>
                        </a:rPr>
                        <a:t>ACCIÓN Y EXPRESIÓN</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vert="vert270" anchor="ctr"/>
                </a:tc>
                <a:tc>
                  <a:txBody>
                    <a:bodyPr/>
                    <a:lstStyle/>
                    <a:p>
                      <a:pPr algn="just">
                        <a:lnSpc>
                          <a:spcPct val="115000"/>
                        </a:lnSpc>
                        <a:spcAft>
                          <a:spcPts val="800"/>
                        </a:spcAft>
                      </a:pPr>
                      <a:r>
                        <a:rPr lang="es-MX" sz="1200" dirty="0">
                          <a:effectLst/>
                        </a:rPr>
                        <a:t>7. Encuentra muchas alternativas para llegar a una misma solución.</a:t>
                      </a:r>
                    </a:p>
                    <a:p>
                      <a:pPr algn="just">
                        <a:lnSpc>
                          <a:spcPct val="115000"/>
                        </a:lnSpc>
                        <a:spcAft>
                          <a:spcPts val="80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just">
                        <a:lnSpc>
                          <a:spcPct val="115000"/>
                        </a:lnSpc>
                        <a:spcAft>
                          <a:spcPts val="800"/>
                        </a:spcAft>
                      </a:pPr>
                      <a:r>
                        <a:rPr lang="es-MX" sz="700">
                          <a:effectLst/>
                        </a:rPr>
                        <a:t> </a:t>
                      </a: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extLst>
                  <a:ext uri="{0D108BD9-81ED-4DB2-BD59-A6C34878D82A}">
                    <a16:rowId xmlns:a16="http://schemas.microsoft.com/office/drawing/2014/main" val="2075004513"/>
                  </a:ext>
                </a:extLst>
              </a:tr>
              <a:tr h="494847">
                <a:tc vMerge="1">
                  <a:txBody>
                    <a:bodyPr/>
                    <a:lstStyle/>
                    <a:p>
                      <a:endParaRPr lang="es-MX"/>
                    </a:p>
                  </a:txBody>
                  <a:tcPr/>
                </a:tc>
                <a:tc>
                  <a:txBody>
                    <a:bodyPr/>
                    <a:lstStyle/>
                    <a:p>
                      <a:pPr algn="just">
                        <a:lnSpc>
                          <a:spcPct val="115000"/>
                        </a:lnSpc>
                        <a:spcAft>
                          <a:spcPts val="800"/>
                        </a:spcAft>
                      </a:pPr>
                      <a:r>
                        <a:rPr lang="es-MX" sz="1200" dirty="0">
                          <a:effectLst/>
                        </a:rPr>
                        <a:t>8. Tiene habilidades de solución que ejerce constantemente en las actividades planeadas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just">
                        <a:lnSpc>
                          <a:spcPct val="115000"/>
                        </a:lnSpc>
                        <a:spcAft>
                          <a:spcPts val="800"/>
                        </a:spcAft>
                      </a:pPr>
                      <a:r>
                        <a:rPr lang="es-MX" sz="700">
                          <a:effectLst/>
                        </a:rPr>
                        <a:t> </a:t>
                      </a:r>
                      <a:endParaRPr lang="es-MX" sz="60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extLst>
                  <a:ext uri="{0D108BD9-81ED-4DB2-BD59-A6C34878D82A}">
                    <a16:rowId xmlns:a16="http://schemas.microsoft.com/office/drawing/2014/main" val="1721392"/>
                  </a:ext>
                </a:extLst>
              </a:tr>
              <a:tr h="653327">
                <a:tc vMerge="1">
                  <a:txBody>
                    <a:bodyPr/>
                    <a:lstStyle/>
                    <a:p>
                      <a:endParaRPr lang="es-MX"/>
                    </a:p>
                  </a:txBody>
                  <a:tcPr/>
                </a:tc>
                <a:tc>
                  <a:txBody>
                    <a:bodyPr/>
                    <a:lstStyle/>
                    <a:p>
                      <a:pPr algn="just">
                        <a:lnSpc>
                          <a:spcPct val="115000"/>
                        </a:lnSpc>
                        <a:spcAft>
                          <a:spcPts val="800"/>
                        </a:spcAft>
                      </a:pPr>
                      <a:r>
                        <a:rPr lang="es-MX" sz="1200" dirty="0">
                          <a:effectLst/>
                        </a:rPr>
                        <a:t>9. Prevé, planea, organiza y dirige en conjunto del docente y su grupo, los nuevos aprendizajes.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tc>
                  <a:txBody>
                    <a:bodyPr/>
                    <a:lstStyle/>
                    <a:p>
                      <a:pPr algn="just">
                        <a:lnSpc>
                          <a:spcPct val="115000"/>
                        </a:lnSpc>
                        <a:spcAft>
                          <a:spcPts val="800"/>
                        </a:spcAft>
                      </a:pPr>
                      <a:r>
                        <a:rPr lang="es-MX" sz="700" dirty="0">
                          <a:effectLst/>
                        </a:rPr>
                        <a:t> </a:t>
                      </a:r>
                      <a:endParaRPr lang="es-MX"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528" marR="38528" marT="0" marB="0"/>
                </a:tc>
                <a:extLst>
                  <a:ext uri="{0D108BD9-81ED-4DB2-BD59-A6C34878D82A}">
                    <a16:rowId xmlns:a16="http://schemas.microsoft.com/office/drawing/2014/main" val="1245365609"/>
                  </a:ext>
                </a:extLst>
              </a:tr>
            </a:tbl>
          </a:graphicData>
        </a:graphic>
      </p:graphicFrame>
      <p:pic>
        <p:nvPicPr>
          <p:cNvPr id="5" name="Picture 2" descr="ASI, Aptitudes Sobresalientes Integrales">
            <a:extLst>
              <a:ext uri="{FF2B5EF4-FFF2-40B4-BE49-F238E27FC236}">
                <a16:creationId xmlns:a16="http://schemas.microsoft.com/office/drawing/2014/main" id="{01089A0B-8E02-4D35-8B85-21C1A113D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857" y="165778"/>
            <a:ext cx="972851" cy="1371787"/>
          </a:xfrm>
          <a:prstGeom prst="rect">
            <a:avLst/>
          </a:prstGeom>
          <a:ln>
            <a:noFill/>
          </a:ln>
          <a:effectLst>
            <a:outerShdw blurRad="292100" dist="139700" dir="2700000" algn="tl" rotWithShape="0">
              <a:schemeClr val="tx1">
                <a:alpha val="6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58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562EA9FE-0BF3-4F71-AA5B-EB57127E5A7F}"/>
              </a:ext>
            </a:extLst>
          </p:cNvPr>
          <p:cNvGraphicFramePr>
            <a:graphicFrameLocks noGrp="1"/>
          </p:cNvGraphicFramePr>
          <p:nvPr>
            <p:ph idx="1"/>
          </p:nvPr>
        </p:nvGraphicFramePr>
        <p:xfrm>
          <a:off x="242047" y="679077"/>
          <a:ext cx="3960160" cy="4394550"/>
        </p:xfrm>
        <a:graphic>
          <a:graphicData uri="http://schemas.openxmlformats.org/drawingml/2006/table">
            <a:tbl>
              <a:tblPr firstRow="1" firstCol="1" bandRow="1">
                <a:tableStyleId>{5C22544A-7EE6-4342-B048-85BDC9FD1C3A}</a:tableStyleId>
              </a:tblPr>
              <a:tblGrid>
                <a:gridCol w="1351598">
                  <a:extLst>
                    <a:ext uri="{9D8B030D-6E8A-4147-A177-3AD203B41FA5}">
                      <a16:colId xmlns:a16="http://schemas.microsoft.com/office/drawing/2014/main" val="1694647064"/>
                    </a:ext>
                  </a:extLst>
                </a:gridCol>
                <a:gridCol w="2608562">
                  <a:extLst>
                    <a:ext uri="{9D8B030D-6E8A-4147-A177-3AD203B41FA5}">
                      <a16:colId xmlns:a16="http://schemas.microsoft.com/office/drawing/2014/main" val="3015572635"/>
                    </a:ext>
                  </a:extLst>
                </a:gridCol>
              </a:tblGrid>
              <a:tr h="470078">
                <a:tc gridSpan="2">
                  <a:txBody>
                    <a:bodyPr/>
                    <a:lstStyle/>
                    <a:p>
                      <a:pPr algn="ctr">
                        <a:lnSpc>
                          <a:spcPct val="115000"/>
                        </a:lnSpc>
                        <a:spcAft>
                          <a:spcPts val="800"/>
                        </a:spcAft>
                      </a:pPr>
                      <a:r>
                        <a:rPr lang="es-MX" sz="700" dirty="0">
                          <a:effectLst/>
                        </a:rPr>
                        <a:t>EVALUACIÓN EN GENERAL</a:t>
                      </a:r>
                    </a:p>
                    <a:p>
                      <a:pPr algn="ctr">
                        <a:lnSpc>
                          <a:spcPct val="115000"/>
                        </a:lnSpc>
                        <a:spcAft>
                          <a:spcPts val="800"/>
                        </a:spcAft>
                      </a:pPr>
                      <a:r>
                        <a:rPr lang="es-MX" sz="700" dirty="0">
                          <a:effectLst/>
                        </a:rPr>
                        <a:t>Sume los resultados de todos los indicadores</a:t>
                      </a:r>
                      <a:endParaRPr lang="es-MX"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452" marR="40452" marT="0" marB="0"/>
                </a:tc>
                <a:tc hMerge="1">
                  <a:txBody>
                    <a:bodyPr/>
                    <a:lstStyle/>
                    <a:p>
                      <a:endParaRPr lang="es-MX"/>
                    </a:p>
                  </a:txBody>
                  <a:tcPr/>
                </a:tc>
                <a:extLst>
                  <a:ext uri="{0D108BD9-81ED-4DB2-BD59-A6C34878D82A}">
                    <a16:rowId xmlns:a16="http://schemas.microsoft.com/office/drawing/2014/main" val="629693304"/>
                  </a:ext>
                </a:extLst>
              </a:tr>
              <a:tr h="180002">
                <a:tc>
                  <a:txBody>
                    <a:bodyPr/>
                    <a:lstStyle/>
                    <a:p>
                      <a:pPr algn="ctr">
                        <a:lnSpc>
                          <a:spcPct val="115000"/>
                        </a:lnSpc>
                        <a:spcAft>
                          <a:spcPts val="800"/>
                        </a:spcAft>
                      </a:pPr>
                      <a:r>
                        <a:rPr lang="es-MX" sz="700">
                          <a:effectLst/>
                        </a:rPr>
                        <a:t>Puntaje evaluado</a:t>
                      </a:r>
                      <a:endParaRPr lang="es-MX" sz="700">
                        <a:effectLst/>
                        <a:latin typeface="Calibri" panose="020F0502020204030204" pitchFamily="34" charset="0"/>
                        <a:ea typeface="Calibri" panose="020F0502020204030204" pitchFamily="34" charset="0"/>
                        <a:cs typeface="Times New Roman" panose="02020603050405020304" pitchFamily="18" charset="0"/>
                      </a:endParaRPr>
                    </a:p>
                  </a:txBody>
                  <a:tcPr marL="40452" marR="40452" marT="0" marB="0"/>
                </a:tc>
                <a:tc>
                  <a:txBody>
                    <a:bodyPr/>
                    <a:lstStyle/>
                    <a:p>
                      <a:pPr algn="ctr">
                        <a:lnSpc>
                          <a:spcPct val="115000"/>
                        </a:lnSpc>
                        <a:spcAft>
                          <a:spcPts val="800"/>
                        </a:spcAft>
                      </a:pPr>
                      <a:r>
                        <a:rPr lang="es-MX" sz="700">
                          <a:effectLst/>
                        </a:rPr>
                        <a:t>Posicionamiento</a:t>
                      </a:r>
                      <a:endParaRPr lang="es-MX" sz="700">
                        <a:effectLst/>
                        <a:latin typeface="Calibri" panose="020F0502020204030204" pitchFamily="34" charset="0"/>
                        <a:ea typeface="Calibri" panose="020F0502020204030204" pitchFamily="34" charset="0"/>
                        <a:cs typeface="Times New Roman" panose="02020603050405020304" pitchFamily="18" charset="0"/>
                      </a:endParaRPr>
                    </a:p>
                  </a:txBody>
                  <a:tcPr marL="40452" marR="40452" marT="0" marB="0"/>
                </a:tc>
                <a:extLst>
                  <a:ext uri="{0D108BD9-81ED-4DB2-BD59-A6C34878D82A}">
                    <a16:rowId xmlns:a16="http://schemas.microsoft.com/office/drawing/2014/main" val="542815940"/>
                  </a:ext>
                </a:extLst>
              </a:tr>
              <a:tr h="703847">
                <a:tc>
                  <a:txBody>
                    <a:bodyPr/>
                    <a:lstStyle/>
                    <a:p>
                      <a:pPr algn="ctr">
                        <a:lnSpc>
                          <a:spcPct val="115000"/>
                        </a:lnSpc>
                        <a:spcAft>
                          <a:spcPts val="800"/>
                        </a:spcAft>
                      </a:pPr>
                      <a:r>
                        <a:rPr lang="es-MX" sz="1100" dirty="0">
                          <a:effectLst/>
                        </a:rPr>
                        <a:t>De 0 a 15 Puntos</a:t>
                      </a:r>
                    </a:p>
                    <a:p>
                      <a:pPr algn="ctr">
                        <a:lnSpc>
                          <a:spcPct val="115000"/>
                        </a:lnSpc>
                        <a:spcAft>
                          <a:spcPts val="800"/>
                        </a:spcAft>
                      </a:pPr>
                      <a:r>
                        <a:rPr lang="es-MX" sz="1100" dirty="0">
                          <a:effectLst/>
                        </a:rPr>
                        <a:t>ACCESO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452" marR="40452" marT="0" marB="0" anchor="ctr"/>
                </a:tc>
                <a:tc>
                  <a:txBody>
                    <a:bodyPr/>
                    <a:lstStyle/>
                    <a:p>
                      <a:pPr algn="just">
                        <a:lnSpc>
                          <a:spcPct val="107000"/>
                        </a:lnSpc>
                        <a:spcAft>
                          <a:spcPts val="800"/>
                        </a:spcAft>
                      </a:pPr>
                      <a:r>
                        <a:rPr lang="es-MX" sz="1100" dirty="0">
                          <a:effectLst/>
                        </a:rPr>
                        <a:t>Sería necesario considerar seriamente posicionar el andamiaje en las directrices horizontales de Acceso.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452" marR="40452" marT="0" marB="0"/>
                </a:tc>
                <a:extLst>
                  <a:ext uri="{0D108BD9-81ED-4DB2-BD59-A6C34878D82A}">
                    <a16:rowId xmlns:a16="http://schemas.microsoft.com/office/drawing/2014/main" val="3948397148"/>
                  </a:ext>
                </a:extLst>
              </a:tr>
              <a:tr h="1348427">
                <a:tc>
                  <a:txBody>
                    <a:bodyPr/>
                    <a:lstStyle/>
                    <a:p>
                      <a:pPr algn="ctr">
                        <a:lnSpc>
                          <a:spcPct val="115000"/>
                        </a:lnSpc>
                        <a:spcAft>
                          <a:spcPts val="800"/>
                        </a:spcAft>
                      </a:pPr>
                      <a:r>
                        <a:rPr lang="es-MX" sz="1100" dirty="0">
                          <a:effectLst/>
                        </a:rPr>
                        <a:t>De 16 a 30 Puntos</a:t>
                      </a:r>
                    </a:p>
                    <a:p>
                      <a:pPr algn="ctr">
                        <a:lnSpc>
                          <a:spcPct val="115000"/>
                        </a:lnSpc>
                        <a:spcAft>
                          <a:spcPts val="800"/>
                        </a:spcAft>
                      </a:pPr>
                      <a:r>
                        <a:rPr lang="es-MX" sz="1100" dirty="0">
                          <a:effectLst/>
                        </a:rPr>
                        <a:t>APOYO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452" marR="40452" marT="0" marB="0" anchor="ctr"/>
                </a:tc>
                <a:tc>
                  <a:txBody>
                    <a:bodyPr/>
                    <a:lstStyle/>
                    <a:p>
                      <a:pPr algn="just">
                        <a:lnSpc>
                          <a:spcPct val="107000"/>
                        </a:lnSpc>
                        <a:spcAft>
                          <a:spcPts val="800"/>
                        </a:spcAft>
                      </a:pPr>
                      <a:r>
                        <a:rPr lang="es-MX" sz="1100" dirty="0">
                          <a:effectLst/>
                        </a:rPr>
                        <a:t>Aunque es evidente interactuar con andamios en las directrices horizontales de Construir, tal vez tenga la necesidad de trabajar el Acceso, ya que ambas se sitúan en el nivel inferior de las capacidades ejecutivas.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452" marR="40452" marT="0" marB="0"/>
                </a:tc>
                <a:extLst>
                  <a:ext uri="{0D108BD9-81ED-4DB2-BD59-A6C34878D82A}">
                    <a16:rowId xmlns:a16="http://schemas.microsoft.com/office/drawing/2014/main" val="233415386"/>
                  </a:ext>
                </a:extLst>
              </a:tr>
              <a:tr h="1687700">
                <a:tc>
                  <a:txBody>
                    <a:bodyPr/>
                    <a:lstStyle/>
                    <a:p>
                      <a:pPr algn="ctr">
                        <a:lnSpc>
                          <a:spcPct val="115000"/>
                        </a:lnSpc>
                        <a:spcAft>
                          <a:spcPts val="800"/>
                        </a:spcAft>
                      </a:pPr>
                      <a:r>
                        <a:rPr lang="es-MX" sz="1100" dirty="0">
                          <a:effectLst/>
                        </a:rPr>
                        <a:t>De 31 a 45 Puntos</a:t>
                      </a:r>
                    </a:p>
                    <a:p>
                      <a:pPr algn="ctr">
                        <a:lnSpc>
                          <a:spcPct val="115000"/>
                        </a:lnSpc>
                        <a:spcAft>
                          <a:spcPts val="800"/>
                        </a:spcAft>
                      </a:pPr>
                      <a:r>
                        <a:rPr lang="es-MX" sz="1100" dirty="0">
                          <a:effectLst/>
                        </a:rPr>
                        <a:t>FUNCIÓN EJECUTIVA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452" marR="40452" marT="0" marB="0" anchor="ctr"/>
                </a:tc>
                <a:tc>
                  <a:txBody>
                    <a:bodyPr/>
                    <a:lstStyle/>
                    <a:p>
                      <a:pPr algn="just">
                        <a:lnSpc>
                          <a:spcPct val="107000"/>
                        </a:lnSpc>
                        <a:spcAft>
                          <a:spcPts val="800"/>
                        </a:spcAft>
                      </a:pPr>
                      <a:r>
                        <a:rPr lang="es-MX" sz="1100" dirty="0">
                          <a:effectLst/>
                        </a:rPr>
                        <a:t>Probablemente deberá trabajar algunas dificultades para fortalecerlas en Construir. En general los estudiantes que se posicionan aquí, se encuentran en internalizar y podrían necesitar fortalecer habilidades ejecutivas, colaborativas y disciplinas de independencia.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452" marR="40452" marT="0" marB="0"/>
                </a:tc>
                <a:extLst>
                  <a:ext uri="{0D108BD9-81ED-4DB2-BD59-A6C34878D82A}">
                    <a16:rowId xmlns:a16="http://schemas.microsoft.com/office/drawing/2014/main" val="1950025095"/>
                  </a:ext>
                </a:extLst>
              </a:tr>
            </a:tbl>
          </a:graphicData>
        </a:graphic>
      </p:graphicFrame>
      <p:sp>
        <p:nvSpPr>
          <p:cNvPr id="5" name="CuadroTexto 4">
            <a:extLst>
              <a:ext uri="{FF2B5EF4-FFF2-40B4-BE49-F238E27FC236}">
                <a16:creationId xmlns:a16="http://schemas.microsoft.com/office/drawing/2014/main" id="{A4E7AA18-1A48-4E00-BF1F-379FAA5E16BC}"/>
              </a:ext>
            </a:extLst>
          </p:cNvPr>
          <p:cNvSpPr txBox="1"/>
          <p:nvPr/>
        </p:nvSpPr>
        <p:spPr>
          <a:xfrm>
            <a:off x="4289612" y="33618"/>
            <a:ext cx="4498042" cy="5170646"/>
          </a:xfrm>
          <a:prstGeom prst="rect">
            <a:avLst/>
          </a:prstGeom>
          <a:noFill/>
        </p:spPr>
        <p:txBody>
          <a:bodyPr wrap="square" rtlCol="0">
            <a:spAutoFit/>
          </a:bodyPr>
          <a:lstStyle/>
          <a:p>
            <a:pPr marL="214313" indent="-214313" defTabSz="342900">
              <a:buFont typeface="Arial" panose="020B0604020202020204" pitchFamily="34" charset="0"/>
              <a:buChar char="•"/>
            </a:pPr>
            <a:r>
              <a:rPr lang="es-MX" sz="1650" b="1"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Acceso.</a:t>
            </a:r>
            <a:r>
              <a:rPr lang="es-MX" sz="165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Por lo general se observa una puntuación </a:t>
            </a:r>
            <a:r>
              <a:rPr lang="es-MX" sz="1650" b="1"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 0 a 5 puntos</a:t>
            </a:r>
            <a:r>
              <a:rPr lang="es-MX" sz="165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Es decir, se observa nula o muy bajo nivel de desarrollo en el aula, los estudiantes se encuentran en zona de confort por lo que generalmente están obligados a trabajar sobre las actividades sin responsabilidad, compromiso, participación o atención. </a:t>
            </a:r>
          </a:p>
          <a:p>
            <a:pPr marL="257175" indent="-257175" defTabSz="342900">
              <a:buFont typeface="Arial" panose="020B0604020202020204" pitchFamily="34" charset="0"/>
              <a:buChar char="•"/>
            </a:pPr>
            <a:r>
              <a:rPr lang="es-MX" sz="1650" b="1"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Apoyo.</a:t>
            </a:r>
            <a:r>
              <a:rPr lang="es-MX" sz="165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La puntuación va </a:t>
            </a:r>
            <a:r>
              <a:rPr lang="es-MX" sz="1650" b="1"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 6 a 10</a:t>
            </a:r>
            <a:r>
              <a:rPr lang="es-MX" sz="165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puntos, aunque podríamos considerar un puntaje más bajo para posicionarlos en este nivel. Ellos requieren fortalecer los conocimientos, los aprendizajes situados son la necesidad de estos estudiantes en este nivel. </a:t>
            </a:r>
          </a:p>
          <a:p>
            <a:pPr marL="257175" indent="-257175" defTabSz="342900">
              <a:buFont typeface="Arial" panose="020B0604020202020204" pitchFamily="34" charset="0"/>
              <a:buChar char="•"/>
            </a:pPr>
            <a:r>
              <a:rPr lang="es-MX" sz="1650" b="1"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Función ejecutiva. </a:t>
            </a:r>
            <a:r>
              <a:rPr lang="es-MX" sz="165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Es el puntaje más alto, desde los 11 puntos hasta los 15 puntos. Las necesidades son más elevadas en cuanto a su desarrollo ejecutivo, por lo que deben fortalecer constantemente sus habilidades y disciplinar algunas de sus virtudes.</a:t>
            </a:r>
            <a:endParaRPr lang="es-MX" sz="1650" b="1" dirty="0">
              <a:solidFill>
                <a:prstClr val="white"/>
              </a:solidFill>
              <a:effectLst>
                <a:outerShdw blurRad="38100" dist="38100" dir="2700000" algn="tl">
                  <a:srgbClr val="000000">
                    <a:alpha val="43137"/>
                  </a:srgbClr>
                </a:outerShdw>
              </a:effectLst>
              <a:latin typeface="Century Gothic" panose="020B0502020202020204"/>
            </a:endParaRPr>
          </a:p>
        </p:txBody>
      </p:sp>
      <p:pic>
        <p:nvPicPr>
          <p:cNvPr id="6" name="Picture 2" descr="ASI, Aptitudes Sobresalientes Integrales">
            <a:extLst>
              <a:ext uri="{FF2B5EF4-FFF2-40B4-BE49-F238E27FC236}">
                <a16:creationId xmlns:a16="http://schemas.microsoft.com/office/drawing/2014/main" id="{36F97FB6-DF9F-4CFF-8DF8-91770CAC0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6" y="74371"/>
            <a:ext cx="900949" cy="1270400"/>
          </a:xfrm>
          <a:prstGeom prst="rect">
            <a:avLst/>
          </a:prstGeom>
          <a:ln>
            <a:noFill/>
          </a:ln>
          <a:effectLst>
            <a:outerShdw blurRad="292100" dist="139700" dir="2700000" algn="tl" rotWithShape="0">
              <a:schemeClr val="tx1">
                <a:alpha val="6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67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7BBC8FC-56AB-4DE0-8BA0-CC1E54C65532}"/>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23188" y="36382"/>
            <a:ext cx="8498527" cy="5043488"/>
          </a:xfrm>
          <a:prstGeom prst="rect">
            <a:avLst/>
          </a:prstGeom>
          <a:noFill/>
          <a:ln>
            <a:noFill/>
          </a:ln>
        </p:spPr>
      </p:pic>
      <p:graphicFrame>
        <p:nvGraphicFramePr>
          <p:cNvPr id="14" name="Objeto 13">
            <a:extLst>
              <a:ext uri="{FF2B5EF4-FFF2-40B4-BE49-F238E27FC236}">
                <a16:creationId xmlns:a16="http://schemas.microsoft.com/office/drawing/2014/main" id="{4C759AF0-2EC9-4F10-B7FA-341B9842F13E}"/>
              </a:ext>
            </a:extLst>
          </p:cNvPr>
          <p:cNvGraphicFramePr>
            <a:graphicFrameLocks noChangeAspect="1"/>
          </p:cNvGraphicFramePr>
          <p:nvPr/>
        </p:nvGraphicFramePr>
        <p:xfrm>
          <a:off x="63631" y="1222685"/>
          <a:ext cx="8958084" cy="914401"/>
        </p:xfrm>
        <a:graphic>
          <a:graphicData uri="http://schemas.openxmlformats.org/presentationml/2006/ole">
            <mc:AlternateContent xmlns:mc="http://schemas.openxmlformats.org/markup-compatibility/2006">
              <mc:Choice xmlns:v="urn:schemas-microsoft-com:vml" Requires="v">
                <p:oleObj spid="_x0000_s2071" name="CorelDRAW" r:id="rId4" imgW="14468360" imgH="2914721" progId="CorelDraw.Graphic.24">
                  <p:embed/>
                </p:oleObj>
              </mc:Choice>
              <mc:Fallback>
                <p:oleObj name="CorelDRAW" r:id="rId4" imgW="14468360" imgH="2914721" progId="CorelDraw.Graphic.24">
                  <p:embed/>
                  <p:pic>
                    <p:nvPicPr>
                      <p:cNvPr id="14" name="Objeto 13">
                        <a:extLst>
                          <a:ext uri="{FF2B5EF4-FFF2-40B4-BE49-F238E27FC236}">
                            <a16:creationId xmlns:a16="http://schemas.microsoft.com/office/drawing/2014/main" id="{4C759AF0-2EC9-4F10-B7FA-341B9842F13E}"/>
                          </a:ext>
                        </a:extLst>
                      </p:cNvPr>
                      <p:cNvPicPr/>
                      <p:nvPr/>
                    </p:nvPicPr>
                    <p:blipFill>
                      <a:blip r:embed="rId5"/>
                      <a:stretch>
                        <a:fillRect/>
                      </a:stretch>
                    </p:blipFill>
                    <p:spPr>
                      <a:xfrm>
                        <a:off x="63631" y="1222685"/>
                        <a:ext cx="8958084" cy="914401"/>
                      </a:xfrm>
                      <a:prstGeom prst="rect">
                        <a:avLst/>
                      </a:prstGeom>
                    </p:spPr>
                  </p:pic>
                </p:oleObj>
              </mc:Fallback>
            </mc:AlternateContent>
          </a:graphicData>
        </a:graphic>
      </p:graphicFrame>
      <p:graphicFrame>
        <p:nvGraphicFramePr>
          <p:cNvPr id="15" name="Objeto 14">
            <a:extLst>
              <a:ext uri="{FF2B5EF4-FFF2-40B4-BE49-F238E27FC236}">
                <a16:creationId xmlns:a16="http://schemas.microsoft.com/office/drawing/2014/main" id="{38B1C4A4-61DC-4DC2-B560-2A394D227752}"/>
              </a:ext>
            </a:extLst>
          </p:cNvPr>
          <p:cNvGraphicFramePr>
            <a:graphicFrameLocks noChangeAspect="1"/>
          </p:cNvGraphicFramePr>
          <p:nvPr/>
        </p:nvGraphicFramePr>
        <p:xfrm>
          <a:off x="63631" y="2515705"/>
          <a:ext cx="8958084" cy="914400"/>
        </p:xfrm>
        <a:graphic>
          <a:graphicData uri="http://schemas.openxmlformats.org/presentationml/2006/ole">
            <mc:AlternateContent xmlns:mc="http://schemas.openxmlformats.org/markup-compatibility/2006">
              <mc:Choice xmlns:v="urn:schemas-microsoft-com:vml" Requires="v">
                <p:oleObj spid="_x0000_s2072" name="CorelDRAW" r:id="rId6" imgW="14468360" imgH="2914721" progId="CorelDraw.Graphic.24">
                  <p:embed/>
                </p:oleObj>
              </mc:Choice>
              <mc:Fallback>
                <p:oleObj name="CorelDRAW" r:id="rId6" imgW="14468360" imgH="2914721" progId="CorelDraw.Graphic.24">
                  <p:embed/>
                  <p:pic>
                    <p:nvPicPr>
                      <p:cNvPr id="15" name="Objeto 14">
                        <a:extLst>
                          <a:ext uri="{FF2B5EF4-FFF2-40B4-BE49-F238E27FC236}">
                            <a16:creationId xmlns:a16="http://schemas.microsoft.com/office/drawing/2014/main" id="{38B1C4A4-61DC-4DC2-B560-2A394D227752}"/>
                          </a:ext>
                        </a:extLst>
                      </p:cNvPr>
                      <p:cNvPicPr/>
                      <p:nvPr/>
                    </p:nvPicPr>
                    <p:blipFill>
                      <a:blip r:embed="rId7"/>
                      <a:stretch>
                        <a:fillRect/>
                      </a:stretch>
                    </p:blipFill>
                    <p:spPr>
                      <a:xfrm>
                        <a:off x="63631" y="2515705"/>
                        <a:ext cx="8958084" cy="914400"/>
                      </a:xfrm>
                      <a:prstGeom prst="rect">
                        <a:avLst/>
                      </a:prstGeom>
                    </p:spPr>
                  </p:pic>
                </p:oleObj>
              </mc:Fallback>
            </mc:AlternateContent>
          </a:graphicData>
        </a:graphic>
      </p:graphicFrame>
      <p:graphicFrame>
        <p:nvGraphicFramePr>
          <p:cNvPr id="16" name="Objeto 15">
            <a:extLst>
              <a:ext uri="{FF2B5EF4-FFF2-40B4-BE49-F238E27FC236}">
                <a16:creationId xmlns:a16="http://schemas.microsoft.com/office/drawing/2014/main" id="{58AE2B13-359A-43D9-A417-D2B9EAE77850}"/>
              </a:ext>
            </a:extLst>
          </p:cNvPr>
          <p:cNvGraphicFramePr>
            <a:graphicFrameLocks noChangeAspect="1"/>
          </p:cNvGraphicFramePr>
          <p:nvPr/>
        </p:nvGraphicFramePr>
        <p:xfrm>
          <a:off x="63630" y="3780149"/>
          <a:ext cx="8958085" cy="999752"/>
        </p:xfrm>
        <a:graphic>
          <a:graphicData uri="http://schemas.openxmlformats.org/presentationml/2006/ole">
            <mc:AlternateContent xmlns:mc="http://schemas.openxmlformats.org/markup-compatibility/2006">
              <mc:Choice xmlns:v="urn:schemas-microsoft-com:vml" Requires="v">
                <p:oleObj spid="_x0000_s2073" name="CorelDRAW" r:id="rId8" imgW="14468360" imgH="2914721" progId="CorelDraw.Graphic.24">
                  <p:embed/>
                </p:oleObj>
              </mc:Choice>
              <mc:Fallback>
                <p:oleObj name="CorelDRAW" r:id="rId8" imgW="14468360" imgH="2914721" progId="CorelDraw.Graphic.24">
                  <p:embed/>
                  <p:pic>
                    <p:nvPicPr>
                      <p:cNvPr id="16" name="Objeto 15">
                        <a:extLst>
                          <a:ext uri="{FF2B5EF4-FFF2-40B4-BE49-F238E27FC236}">
                            <a16:creationId xmlns:a16="http://schemas.microsoft.com/office/drawing/2014/main" id="{58AE2B13-359A-43D9-A417-D2B9EAE77850}"/>
                          </a:ext>
                        </a:extLst>
                      </p:cNvPr>
                      <p:cNvPicPr/>
                      <p:nvPr/>
                    </p:nvPicPr>
                    <p:blipFill>
                      <a:blip r:embed="rId9"/>
                      <a:stretch>
                        <a:fillRect/>
                      </a:stretch>
                    </p:blipFill>
                    <p:spPr>
                      <a:xfrm>
                        <a:off x="63630" y="3780149"/>
                        <a:ext cx="8958085" cy="999752"/>
                      </a:xfrm>
                      <a:prstGeom prst="rect">
                        <a:avLst/>
                      </a:prstGeom>
                    </p:spPr>
                  </p:pic>
                </p:oleObj>
              </mc:Fallback>
            </mc:AlternateContent>
          </a:graphicData>
        </a:graphic>
      </p:graphicFrame>
    </p:spTree>
    <p:extLst>
      <p:ext uri="{BB962C8B-B14F-4D97-AF65-F5344CB8AC3E}">
        <p14:creationId xmlns:p14="http://schemas.microsoft.com/office/powerpoint/2010/main" val="388493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D0FD6C-91F0-4735-89E0-8A1F06372220}"/>
              </a:ext>
            </a:extLst>
          </p:cNvPr>
          <p:cNvSpPr>
            <a:spLocks noGrp="1"/>
          </p:cNvSpPr>
          <p:nvPr>
            <p:ph type="title"/>
          </p:nvPr>
        </p:nvSpPr>
        <p:spPr/>
        <p:txBody>
          <a:bodyPr/>
          <a:lstStyle/>
          <a:p>
            <a:endParaRPr lang="es-MX"/>
          </a:p>
        </p:txBody>
      </p:sp>
      <p:pic>
        <p:nvPicPr>
          <p:cNvPr id="5" name="Marcador de contenido 4">
            <a:extLst>
              <a:ext uri="{FF2B5EF4-FFF2-40B4-BE49-F238E27FC236}">
                <a16:creationId xmlns:a16="http://schemas.microsoft.com/office/drawing/2014/main" id="{DDED0966-13A1-4672-8558-65B9EC4B032D}"/>
              </a:ext>
            </a:extLst>
          </p:cNvPr>
          <p:cNvPicPr>
            <a:picLocks noGrp="1" noChangeAspect="1"/>
          </p:cNvPicPr>
          <p:nvPr>
            <p:ph idx="1"/>
          </p:nvPr>
        </p:nvPicPr>
        <p:blipFill>
          <a:blip r:embed="rId2"/>
          <a:stretch>
            <a:fillRect/>
          </a:stretch>
        </p:blipFill>
        <p:spPr>
          <a:xfrm>
            <a:off x="1" y="-2735"/>
            <a:ext cx="9144000" cy="5146235"/>
          </a:xfrm>
        </p:spPr>
      </p:pic>
    </p:spTree>
    <p:extLst>
      <p:ext uri="{BB962C8B-B14F-4D97-AF65-F5344CB8AC3E}">
        <p14:creationId xmlns:p14="http://schemas.microsoft.com/office/powerpoint/2010/main" val="601666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822960"/>
          </a:xfrm>
          <a:prstGeom prst="rect">
            <a:avLst/>
          </a:prstGeom>
          <a:solidFill>
            <a:srgbClr val="1E6B3C"/>
          </a:solidFill>
          <a:ln w="12700">
            <a:solidFill>
              <a:srgbClr val="1E6B3C"/>
            </a:solidFill>
            <a:prstDash val="solid"/>
          </a:ln>
        </p:spPr>
      </p:sp>
      <p:sp>
        <p:nvSpPr>
          <p:cNvPr id="3" name="Text 1"/>
          <p:cNvSpPr/>
          <p:nvPr/>
        </p:nvSpPr>
        <p:spPr>
          <a:xfrm>
            <a:off x="365760" y="0"/>
            <a:ext cx="8412480" cy="822960"/>
          </a:xfrm>
          <a:prstGeom prst="rect">
            <a:avLst/>
          </a:prstGeom>
          <a:noFill/>
          <a:ln/>
        </p:spPr>
        <p:txBody>
          <a:bodyPr wrap="square" lIns="0" tIns="0" rIns="0" bIns="0" rtlCol="0" anchor="ctr"/>
          <a:lstStyle/>
          <a:p>
            <a:pPr marL="0" indent="0">
              <a:buNone/>
            </a:pPr>
            <a:r>
              <a:rPr lang="en-US" sz="2200" b="1" dirty="0">
                <a:solidFill>
                  <a:srgbClr val="FFFFFF"/>
                </a:solidFill>
                <a:latin typeface="Cambria" pitchFamily="34" charset="0"/>
                <a:ea typeface="Cambria" pitchFamily="34" charset="-122"/>
                <a:cs typeface="Cambria" pitchFamily="34" charset="-120"/>
              </a:rPr>
              <a:t>Ingredientes de Control y Contexto</a:t>
            </a:r>
            <a:endParaRPr lang="en-US" sz="2200" dirty="0"/>
          </a:p>
        </p:txBody>
      </p:sp>
      <p:sp>
        <p:nvSpPr>
          <p:cNvPr id="4" name="Shape 2"/>
          <p:cNvSpPr/>
          <p:nvPr/>
        </p:nvSpPr>
        <p:spPr>
          <a:xfrm>
            <a:off x="274320" y="914400"/>
            <a:ext cx="4160520" cy="1920240"/>
          </a:xfrm>
          <a:prstGeom prst="roundRect">
            <a:avLst>
              <a:gd name="adj" fmla="val 5714"/>
            </a:avLst>
          </a:prstGeom>
          <a:solidFill>
            <a:srgbClr val="F9EEF2"/>
          </a:solidFill>
          <a:ln w="19050">
            <a:solidFill>
              <a:srgbClr val="6D2E46"/>
            </a:solidFill>
            <a:prstDash val="solid"/>
          </a:ln>
          <a:effectLst>
            <a:outerShdw blurRad="101600" dist="38100" dir="2700000" algn="bl" rotWithShape="0">
              <a:srgbClr val="000000">
                <a:alpha val="13000"/>
              </a:srgbClr>
            </a:outerShdw>
          </a:effectLst>
        </p:spPr>
      </p:sp>
      <p:sp>
        <p:nvSpPr>
          <p:cNvPr id="5" name="Shape 3"/>
          <p:cNvSpPr/>
          <p:nvPr/>
        </p:nvSpPr>
        <p:spPr>
          <a:xfrm>
            <a:off x="384048" y="1005840"/>
            <a:ext cx="365760" cy="365760"/>
          </a:xfrm>
          <a:prstGeom prst="roundRect">
            <a:avLst>
              <a:gd name="adj" fmla="val 50000"/>
            </a:avLst>
          </a:prstGeom>
          <a:solidFill>
            <a:srgbClr val="6D2E46"/>
          </a:solidFill>
          <a:ln w="12700">
            <a:solidFill>
              <a:srgbClr val="6D2E46"/>
            </a:solidFill>
            <a:prstDash val="solid"/>
          </a:ln>
        </p:spPr>
      </p:sp>
      <p:sp>
        <p:nvSpPr>
          <p:cNvPr id="6" name="Text 4"/>
          <p:cNvSpPr/>
          <p:nvPr/>
        </p:nvSpPr>
        <p:spPr>
          <a:xfrm>
            <a:off x="384048" y="1005840"/>
            <a:ext cx="365760" cy="365760"/>
          </a:xfrm>
          <a:prstGeom prst="rect">
            <a:avLst/>
          </a:prstGeom>
          <a:noFill/>
          <a:ln/>
        </p:spPr>
        <p:txBody>
          <a:bodyPr wrap="square" lIns="0" tIns="0" rIns="0" bIns="0" rtlCol="0" anchor="ctr"/>
          <a:lstStyle/>
          <a:p>
            <a:pPr marL="0" indent="0" algn="ctr">
              <a:buNone/>
            </a:pPr>
            <a:r>
              <a:rPr lang="en-US" sz="1300" b="1" dirty="0">
                <a:solidFill>
                  <a:srgbClr val="FFFFFF"/>
                </a:solidFill>
                <a:latin typeface="Arial" pitchFamily="34" charset="0"/>
                <a:ea typeface="Arial" pitchFamily="34" charset="-122"/>
                <a:cs typeface="Arial" pitchFamily="34" charset="-120"/>
              </a:rPr>
              <a:t>8</a:t>
            </a:r>
            <a:endParaRPr lang="en-US" sz="1300" dirty="0"/>
          </a:p>
        </p:txBody>
      </p:sp>
      <p:sp>
        <p:nvSpPr>
          <p:cNvPr id="7" name="Text 5"/>
          <p:cNvSpPr/>
          <p:nvPr/>
        </p:nvSpPr>
        <p:spPr>
          <a:xfrm>
            <a:off x="822960" y="1005840"/>
            <a:ext cx="3474720" cy="365760"/>
          </a:xfrm>
          <a:prstGeom prst="rect">
            <a:avLst/>
          </a:prstGeom>
          <a:noFill/>
          <a:ln/>
        </p:spPr>
        <p:txBody>
          <a:bodyPr wrap="square" lIns="0" tIns="0" rIns="0" bIns="0" rtlCol="0" anchor="ctr"/>
          <a:lstStyle/>
          <a:p>
            <a:pPr marL="0" indent="0">
              <a:buNone/>
            </a:pPr>
            <a:r>
              <a:rPr lang="en-US" sz="1150" b="1" dirty="0">
                <a:solidFill>
                  <a:srgbClr val="6D2E46"/>
                </a:solidFill>
                <a:latin typeface="Arial" pitchFamily="34" charset="0"/>
                <a:ea typeface="Arial" pitchFamily="34" charset="-122"/>
                <a:cs typeface="Arial" pitchFamily="34" charset="-120"/>
              </a:rPr>
              <a:t>Reglas de Comportamiento de LIA</a:t>
            </a:r>
            <a:endParaRPr lang="en-US" sz="1150" dirty="0"/>
          </a:p>
        </p:txBody>
      </p:sp>
      <p:sp>
        <p:nvSpPr>
          <p:cNvPr id="8" name="Text 6"/>
          <p:cNvSpPr/>
          <p:nvPr/>
        </p:nvSpPr>
        <p:spPr>
          <a:xfrm>
            <a:off x="438912" y="1463040"/>
            <a:ext cx="3840480" cy="1280160"/>
          </a:xfrm>
          <a:prstGeom prst="rect">
            <a:avLst/>
          </a:prstGeom>
          <a:noFill/>
          <a:ln/>
        </p:spPr>
        <p:txBody>
          <a:bodyPr wrap="square" lIns="0" tIns="0" rIns="0" bIns="0" rtlCol="0" anchor="t"/>
          <a:lstStyle/>
          <a:p>
            <a:pPr marL="0" indent="0">
              <a:buNone/>
            </a:pPr>
            <a:r>
              <a:rPr lang="en-US" sz="950" dirty="0">
                <a:solidFill>
                  <a:srgbClr val="1A1A1A"/>
                </a:solidFill>
                <a:latin typeface="Arial" pitchFamily="34" charset="0"/>
                <a:ea typeface="Arial" pitchFamily="34" charset="-122"/>
                <a:cs typeface="Arial" pitchFamily="34" charset="-120"/>
              </a:rPr>
              <a:t>❌ No diagnostica estudiantes</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 No propone más trabajo como enriquecimiento</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 No inventa normativa ni traducciones</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 Pregunta antes de diseñar</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 Responde desde DUA 3.0, AS, NEM y UDEEI</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 Distingue observación, hipótesis y propuesta</a:t>
            </a:r>
            <a:endParaRPr lang="en-US" sz="950" dirty="0"/>
          </a:p>
        </p:txBody>
      </p:sp>
      <p:sp>
        <p:nvSpPr>
          <p:cNvPr id="9" name="Shape 7"/>
          <p:cNvSpPr/>
          <p:nvPr/>
        </p:nvSpPr>
        <p:spPr>
          <a:xfrm>
            <a:off x="4709160" y="914400"/>
            <a:ext cx="4160520" cy="1920240"/>
          </a:xfrm>
          <a:prstGeom prst="roundRect">
            <a:avLst>
              <a:gd name="adj" fmla="val 5714"/>
            </a:avLst>
          </a:prstGeom>
          <a:solidFill>
            <a:srgbClr val="E0F7F5"/>
          </a:solidFill>
          <a:ln w="19050">
            <a:solidFill>
              <a:srgbClr val="028090"/>
            </a:solidFill>
            <a:prstDash val="solid"/>
          </a:ln>
          <a:effectLst>
            <a:outerShdw blurRad="101600" dist="38100" dir="2700000" algn="bl" rotWithShape="0">
              <a:srgbClr val="000000">
                <a:alpha val="13000"/>
              </a:srgbClr>
            </a:outerShdw>
          </a:effectLst>
        </p:spPr>
      </p:sp>
      <p:sp>
        <p:nvSpPr>
          <p:cNvPr id="10" name="Shape 8"/>
          <p:cNvSpPr/>
          <p:nvPr/>
        </p:nvSpPr>
        <p:spPr>
          <a:xfrm>
            <a:off x="4818888" y="1005840"/>
            <a:ext cx="365760" cy="365760"/>
          </a:xfrm>
          <a:prstGeom prst="roundRect">
            <a:avLst>
              <a:gd name="adj" fmla="val 50000"/>
            </a:avLst>
          </a:prstGeom>
          <a:solidFill>
            <a:srgbClr val="028090"/>
          </a:solidFill>
          <a:ln w="12700">
            <a:solidFill>
              <a:srgbClr val="028090"/>
            </a:solidFill>
            <a:prstDash val="solid"/>
          </a:ln>
        </p:spPr>
      </p:sp>
      <p:sp>
        <p:nvSpPr>
          <p:cNvPr id="11" name="Text 9"/>
          <p:cNvSpPr/>
          <p:nvPr/>
        </p:nvSpPr>
        <p:spPr>
          <a:xfrm>
            <a:off x="4818888" y="1005840"/>
            <a:ext cx="365760" cy="365760"/>
          </a:xfrm>
          <a:prstGeom prst="rect">
            <a:avLst/>
          </a:prstGeom>
          <a:noFill/>
          <a:ln/>
        </p:spPr>
        <p:txBody>
          <a:bodyPr wrap="square" lIns="0" tIns="0" rIns="0" bIns="0" rtlCol="0" anchor="ctr"/>
          <a:lstStyle/>
          <a:p>
            <a:pPr marL="0" indent="0" algn="ctr">
              <a:buNone/>
            </a:pPr>
            <a:r>
              <a:rPr lang="en-US" sz="1300" b="1" dirty="0">
                <a:solidFill>
                  <a:srgbClr val="FFFFFF"/>
                </a:solidFill>
                <a:latin typeface="Arial" pitchFamily="34" charset="0"/>
                <a:ea typeface="Arial" pitchFamily="34" charset="-122"/>
                <a:cs typeface="Arial" pitchFamily="34" charset="-120"/>
              </a:rPr>
              <a:t>9</a:t>
            </a:r>
            <a:endParaRPr lang="en-US" sz="1300" dirty="0"/>
          </a:p>
        </p:txBody>
      </p:sp>
      <p:sp>
        <p:nvSpPr>
          <p:cNvPr id="12" name="Text 10"/>
          <p:cNvSpPr/>
          <p:nvPr/>
        </p:nvSpPr>
        <p:spPr>
          <a:xfrm>
            <a:off x="5257800" y="1005840"/>
            <a:ext cx="3474720" cy="365760"/>
          </a:xfrm>
          <a:prstGeom prst="rect">
            <a:avLst/>
          </a:prstGeom>
          <a:noFill/>
          <a:ln/>
        </p:spPr>
        <p:txBody>
          <a:bodyPr wrap="square" lIns="0" tIns="0" rIns="0" bIns="0" rtlCol="0" anchor="ctr"/>
          <a:lstStyle/>
          <a:p>
            <a:pPr marL="0" indent="0">
              <a:buNone/>
            </a:pPr>
            <a:r>
              <a:rPr lang="en-US" sz="1150" b="1" dirty="0">
                <a:solidFill>
                  <a:srgbClr val="028090"/>
                </a:solidFill>
                <a:latin typeface="Arial" pitchFamily="34" charset="0"/>
                <a:ea typeface="Arial" pitchFamily="34" charset="-122"/>
                <a:cs typeface="Arial" pitchFamily="34" charset="-120"/>
              </a:rPr>
              <a:t>Prueba de Sabor — Comparar Prompts</a:t>
            </a:r>
            <a:endParaRPr lang="en-US" sz="1150" dirty="0"/>
          </a:p>
        </p:txBody>
      </p:sp>
      <p:sp>
        <p:nvSpPr>
          <p:cNvPr id="13" name="Text 11"/>
          <p:cNvSpPr/>
          <p:nvPr/>
        </p:nvSpPr>
        <p:spPr>
          <a:xfrm>
            <a:off x="4873752" y="1463040"/>
            <a:ext cx="3840480" cy="1280160"/>
          </a:xfrm>
          <a:prstGeom prst="rect">
            <a:avLst/>
          </a:prstGeom>
          <a:noFill/>
          <a:ln/>
        </p:spPr>
        <p:txBody>
          <a:bodyPr wrap="square" lIns="0" tIns="0" rIns="0" bIns="0" rtlCol="0" anchor="t"/>
          <a:lstStyle/>
          <a:p>
            <a:pPr marL="0" indent="0">
              <a:buNone/>
            </a:pPr>
            <a:r>
              <a:rPr lang="en-US" sz="950" dirty="0">
                <a:solidFill>
                  <a:srgbClr val="1A1A1A"/>
                </a:solidFill>
                <a:latin typeface="Arial" pitchFamily="34" charset="0"/>
                <a:ea typeface="Arial" pitchFamily="34" charset="-122"/>
                <a:cs typeface="Arial" pitchFamily="34" charset="-120"/>
              </a:rPr>
              <a:t>Prompt débil: 'Dame una actividad para AS'</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Prompt mejorado: contexto + grado + observación</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Prompt LIA: caso + AS + DUA + malla + BAP + criterios</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Comparar: ¿cuál respuesta tiene mayor calidad pedagógica?</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Identificar qué ingrediente faltó cuando falló</a:t>
            </a:r>
            <a:endParaRPr lang="en-US" sz="950" dirty="0"/>
          </a:p>
        </p:txBody>
      </p:sp>
      <p:sp>
        <p:nvSpPr>
          <p:cNvPr id="14" name="Shape 12"/>
          <p:cNvSpPr/>
          <p:nvPr/>
        </p:nvSpPr>
        <p:spPr>
          <a:xfrm>
            <a:off x="274320" y="2944368"/>
            <a:ext cx="4160520" cy="1920240"/>
          </a:xfrm>
          <a:prstGeom prst="roundRect">
            <a:avLst>
              <a:gd name="adj" fmla="val 5714"/>
            </a:avLst>
          </a:prstGeom>
          <a:solidFill>
            <a:srgbClr val="EAF5E9"/>
          </a:solidFill>
          <a:ln w="19050">
            <a:solidFill>
              <a:srgbClr val="2C5F2D"/>
            </a:solidFill>
            <a:prstDash val="solid"/>
          </a:ln>
          <a:effectLst>
            <a:outerShdw blurRad="101600" dist="38100" dir="2700000" algn="bl" rotWithShape="0">
              <a:srgbClr val="000000">
                <a:alpha val="13000"/>
              </a:srgbClr>
            </a:outerShdw>
          </a:effectLst>
        </p:spPr>
      </p:sp>
      <p:sp>
        <p:nvSpPr>
          <p:cNvPr id="15" name="Shape 13"/>
          <p:cNvSpPr/>
          <p:nvPr/>
        </p:nvSpPr>
        <p:spPr>
          <a:xfrm>
            <a:off x="384048" y="3035808"/>
            <a:ext cx="365760" cy="365760"/>
          </a:xfrm>
          <a:prstGeom prst="roundRect">
            <a:avLst>
              <a:gd name="adj" fmla="val 50000"/>
            </a:avLst>
          </a:prstGeom>
          <a:solidFill>
            <a:srgbClr val="2C5F2D"/>
          </a:solidFill>
          <a:ln w="12700">
            <a:solidFill>
              <a:srgbClr val="2C5F2D"/>
            </a:solidFill>
            <a:prstDash val="solid"/>
          </a:ln>
        </p:spPr>
      </p:sp>
      <p:sp>
        <p:nvSpPr>
          <p:cNvPr id="16" name="Text 14"/>
          <p:cNvSpPr/>
          <p:nvPr/>
        </p:nvSpPr>
        <p:spPr>
          <a:xfrm>
            <a:off x="384048" y="3035808"/>
            <a:ext cx="365760" cy="365760"/>
          </a:xfrm>
          <a:prstGeom prst="rect">
            <a:avLst/>
          </a:prstGeom>
          <a:noFill/>
          <a:ln/>
        </p:spPr>
        <p:txBody>
          <a:bodyPr wrap="square" lIns="0" tIns="0" rIns="0" bIns="0" rtlCol="0" anchor="ctr"/>
          <a:lstStyle/>
          <a:p>
            <a:pPr marL="0" indent="0" algn="ctr">
              <a:buNone/>
            </a:pPr>
            <a:r>
              <a:rPr lang="en-US" sz="1300" b="1" dirty="0">
                <a:solidFill>
                  <a:srgbClr val="FFFFFF"/>
                </a:solidFill>
                <a:latin typeface="Arial" pitchFamily="34" charset="0"/>
                <a:ea typeface="Arial" pitchFamily="34" charset="-122"/>
                <a:cs typeface="Arial" pitchFamily="34" charset="-120"/>
              </a:rPr>
              <a:t>10</a:t>
            </a:r>
            <a:endParaRPr lang="en-US" sz="1300" dirty="0"/>
          </a:p>
        </p:txBody>
      </p:sp>
      <p:sp>
        <p:nvSpPr>
          <p:cNvPr id="17" name="Text 15"/>
          <p:cNvSpPr/>
          <p:nvPr/>
        </p:nvSpPr>
        <p:spPr>
          <a:xfrm>
            <a:off x="822960" y="3035808"/>
            <a:ext cx="3474720" cy="365760"/>
          </a:xfrm>
          <a:prstGeom prst="rect">
            <a:avLst/>
          </a:prstGeom>
          <a:noFill/>
          <a:ln/>
        </p:spPr>
        <p:txBody>
          <a:bodyPr wrap="square" lIns="0" tIns="0" rIns="0" bIns="0" rtlCol="0" anchor="ctr"/>
          <a:lstStyle/>
          <a:p>
            <a:pPr marL="0" indent="0">
              <a:buNone/>
            </a:pPr>
            <a:r>
              <a:rPr lang="en-US" sz="1150" b="1" dirty="0">
                <a:solidFill>
                  <a:srgbClr val="2C5F2D"/>
                </a:solidFill>
                <a:latin typeface="Arial" pitchFamily="34" charset="0"/>
                <a:ea typeface="Arial" pitchFamily="34" charset="-122"/>
                <a:cs typeface="Arial" pitchFamily="34" charset="-120"/>
              </a:rPr>
              <a:t>Nueva Escuela Mexicana (NEM)</a:t>
            </a:r>
            <a:endParaRPr lang="en-US" sz="1150" dirty="0"/>
          </a:p>
        </p:txBody>
      </p:sp>
      <p:sp>
        <p:nvSpPr>
          <p:cNvPr id="18" name="Text 16"/>
          <p:cNvSpPr/>
          <p:nvPr/>
        </p:nvSpPr>
        <p:spPr>
          <a:xfrm>
            <a:off x="438912" y="3493008"/>
            <a:ext cx="3840480" cy="1280160"/>
          </a:xfrm>
          <a:prstGeom prst="rect">
            <a:avLst/>
          </a:prstGeom>
          <a:noFill/>
          <a:ln/>
        </p:spPr>
        <p:txBody>
          <a:bodyPr wrap="square" lIns="0" tIns="0" rIns="0" bIns="0" rtlCol="0" anchor="t"/>
          <a:lstStyle/>
          <a:p>
            <a:pPr marL="0" indent="0">
              <a:buNone/>
            </a:pPr>
            <a:r>
              <a:rPr lang="en-US" sz="950" dirty="0">
                <a:solidFill>
                  <a:srgbClr val="1A1A1A"/>
                </a:solidFill>
                <a:latin typeface="Arial" pitchFamily="34" charset="0"/>
                <a:ea typeface="Arial" pitchFamily="34" charset="-122"/>
                <a:cs typeface="Arial" pitchFamily="34" charset="-120"/>
              </a:rPr>
              <a:t>PDA: Progresiones de Aprendizaje como objetivo</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Campos formativos: Lenguajes, Ciencias, Ética, Humano</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Proyectos comunitarios con propósito real</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Enfoque humanista: pensamiento crítico + transformación</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'No dejar a nadie atrás' = accesibilidad universal DUA</a:t>
            </a:r>
            <a:endParaRPr lang="en-US" sz="950" dirty="0"/>
          </a:p>
        </p:txBody>
      </p:sp>
      <p:sp>
        <p:nvSpPr>
          <p:cNvPr id="19" name="Shape 17"/>
          <p:cNvSpPr/>
          <p:nvPr/>
        </p:nvSpPr>
        <p:spPr>
          <a:xfrm>
            <a:off x="4709160" y="2944368"/>
            <a:ext cx="4160520" cy="1920240"/>
          </a:xfrm>
          <a:prstGeom prst="roundRect">
            <a:avLst>
              <a:gd name="adj" fmla="val 5714"/>
            </a:avLst>
          </a:prstGeom>
          <a:solidFill>
            <a:srgbClr val="D6E4F0"/>
          </a:solidFill>
          <a:ln w="19050">
            <a:solidFill>
              <a:srgbClr val="1F4E79"/>
            </a:solidFill>
            <a:prstDash val="solid"/>
          </a:ln>
          <a:effectLst>
            <a:outerShdw blurRad="101600" dist="38100" dir="2700000" algn="bl" rotWithShape="0">
              <a:srgbClr val="000000">
                <a:alpha val="13000"/>
              </a:srgbClr>
            </a:outerShdw>
          </a:effectLst>
        </p:spPr>
      </p:sp>
      <p:sp>
        <p:nvSpPr>
          <p:cNvPr id="20" name="Shape 18"/>
          <p:cNvSpPr/>
          <p:nvPr/>
        </p:nvSpPr>
        <p:spPr>
          <a:xfrm>
            <a:off x="4818888" y="3035808"/>
            <a:ext cx="365760" cy="365760"/>
          </a:xfrm>
          <a:prstGeom prst="roundRect">
            <a:avLst>
              <a:gd name="adj" fmla="val 50000"/>
            </a:avLst>
          </a:prstGeom>
          <a:solidFill>
            <a:srgbClr val="1F4E79"/>
          </a:solidFill>
          <a:ln w="12700">
            <a:solidFill>
              <a:srgbClr val="1F4E79"/>
            </a:solidFill>
            <a:prstDash val="solid"/>
          </a:ln>
        </p:spPr>
      </p:sp>
      <p:sp>
        <p:nvSpPr>
          <p:cNvPr id="21" name="Text 19"/>
          <p:cNvSpPr/>
          <p:nvPr/>
        </p:nvSpPr>
        <p:spPr>
          <a:xfrm>
            <a:off x="4818888" y="3035808"/>
            <a:ext cx="365760" cy="365760"/>
          </a:xfrm>
          <a:prstGeom prst="rect">
            <a:avLst/>
          </a:prstGeom>
          <a:noFill/>
          <a:ln/>
        </p:spPr>
        <p:txBody>
          <a:bodyPr wrap="square" lIns="0" tIns="0" rIns="0" bIns="0" rtlCol="0" anchor="ctr"/>
          <a:lstStyle/>
          <a:p>
            <a:pPr marL="0" indent="0" algn="ctr">
              <a:buNone/>
            </a:pPr>
            <a:r>
              <a:rPr lang="en-US" sz="1300" b="1" dirty="0">
                <a:solidFill>
                  <a:srgbClr val="FFFFFF"/>
                </a:solidFill>
                <a:latin typeface="Arial" pitchFamily="34" charset="0"/>
                <a:ea typeface="Arial" pitchFamily="34" charset="-122"/>
                <a:cs typeface="Arial" pitchFamily="34" charset="-120"/>
              </a:rPr>
              <a:t>11</a:t>
            </a:r>
            <a:endParaRPr lang="en-US" sz="1300" dirty="0"/>
          </a:p>
        </p:txBody>
      </p:sp>
      <p:sp>
        <p:nvSpPr>
          <p:cNvPr id="22" name="Text 20"/>
          <p:cNvSpPr/>
          <p:nvPr/>
        </p:nvSpPr>
        <p:spPr>
          <a:xfrm>
            <a:off x="5257800" y="3035808"/>
            <a:ext cx="3474720" cy="365760"/>
          </a:xfrm>
          <a:prstGeom prst="rect">
            <a:avLst/>
          </a:prstGeom>
          <a:noFill/>
          <a:ln/>
        </p:spPr>
        <p:txBody>
          <a:bodyPr wrap="square" lIns="0" tIns="0" rIns="0" bIns="0" rtlCol="0" anchor="ctr"/>
          <a:lstStyle/>
          <a:p>
            <a:pPr marL="0" indent="0">
              <a:buNone/>
            </a:pPr>
            <a:r>
              <a:rPr lang="en-US" sz="1150" b="1" dirty="0">
                <a:solidFill>
                  <a:srgbClr val="1F4E79"/>
                </a:solidFill>
                <a:latin typeface="Arial" pitchFamily="34" charset="0"/>
                <a:ea typeface="Arial" pitchFamily="34" charset="-122"/>
                <a:cs typeface="Arial" pitchFamily="34" charset="-120"/>
              </a:rPr>
              <a:t>Marco Técnico UDEEI / USAER</a:t>
            </a:r>
            <a:endParaRPr lang="en-US" sz="1150" dirty="0"/>
          </a:p>
        </p:txBody>
      </p:sp>
      <p:sp>
        <p:nvSpPr>
          <p:cNvPr id="23" name="Text 21"/>
          <p:cNvSpPr/>
          <p:nvPr/>
        </p:nvSpPr>
        <p:spPr>
          <a:xfrm>
            <a:off x="4873752" y="3493008"/>
            <a:ext cx="3840480" cy="1280160"/>
          </a:xfrm>
          <a:prstGeom prst="rect">
            <a:avLst/>
          </a:prstGeom>
          <a:noFill/>
          <a:ln/>
        </p:spPr>
        <p:txBody>
          <a:bodyPr wrap="square" lIns="0" tIns="0" rIns="0" bIns="0" rtlCol="0" anchor="t"/>
          <a:lstStyle/>
          <a:p>
            <a:pPr marL="0" indent="0">
              <a:buNone/>
            </a:pPr>
            <a:r>
              <a:rPr lang="en-US" sz="950" dirty="0">
                <a:solidFill>
                  <a:srgbClr val="1A1A1A"/>
                </a:solidFill>
                <a:latin typeface="Arial" pitchFamily="34" charset="0"/>
                <a:ea typeface="Arial" pitchFamily="34" charset="-122"/>
                <a:cs typeface="Arial" pitchFamily="34" charset="-120"/>
              </a:rPr>
              <a:t>BAP: barrera en el diseño, no en el estudiante</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SER: situación educativa de riesgo de exclusión</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Respuesta diversificada (todos) vs específica (uno)</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Corresponsabilidad: docente + especialista + familia</a:t>
            </a:r>
            <a:endParaRPr lang="en-US" sz="950" dirty="0"/>
          </a:p>
          <a:p>
            <a:pPr marL="0" indent="0">
              <a:buNone/>
            </a:pPr>
            <a:r>
              <a:rPr lang="en-US" sz="950" dirty="0">
                <a:solidFill>
                  <a:srgbClr val="1A1A1A"/>
                </a:solidFill>
                <a:latin typeface="Arial" pitchFamily="34" charset="0"/>
                <a:ea typeface="Arial" pitchFamily="34" charset="-122"/>
                <a:cs typeface="Arial" pitchFamily="34" charset="-120"/>
              </a:rPr>
              <a:t>PIMC: planeación de intervención de mejora continua</a:t>
            </a:r>
            <a:endParaRPr lang="en-US" sz="9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822960"/>
          </a:xfrm>
          <a:prstGeom prst="rect">
            <a:avLst/>
          </a:prstGeom>
          <a:solidFill>
            <a:srgbClr val="5B2C8D"/>
          </a:solidFill>
          <a:ln w="12700">
            <a:solidFill>
              <a:srgbClr val="5B2C8D"/>
            </a:solidFill>
            <a:prstDash val="solid"/>
          </a:ln>
        </p:spPr>
      </p:sp>
      <p:sp>
        <p:nvSpPr>
          <p:cNvPr id="3" name="Text 1"/>
          <p:cNvSpPr/>
          <p:nvPr/>
        </p:nvSpPr>
        <p:spPr>
          <a:xfrm>
            <a:off x="365760" y="0"/>
            <a:ext cx="8412480" cy="822960"/>
          </a:xfrm>
          <a:prstGeom prst="rect">
            <a:avLst/>
          </a:prstGeom>
          <a:noFill/>
          <a:ln/>
        </p:spPr>
        <p:txBody>
          <a:bodyPr wrap="square" lIns="0" tIns="0" rIns="0" bIns="0" rtlCol="0" anchor="ctr"/>
          <a:lstStyle/>
          <a:p>
            <a:pPr marL="0" indent="0">
              <a:buNone/>
            </a:pPr>
            <a:r>
              <a:rPr lang="en-US" sz="2200" b="1" dirty="0">
                <a:solidFill>
                  <a:srgbClr val="FFFFFF"/>
                </a:solidFill>
                <a:latin typeface="Cambria" pitchFamily="34" charset="0"/>
                <a:ea typeface="Cambria" pitchFamily="34" charset="-122"/>
                <a:cs typeface="Cambria" pitchFamily="34" charset="-120"/>
              </a:rPr>
              <a:t>Prueba de Sabor — ¿Cómo cambia la respuesta de LIA?</a:t>
            </a:r>
            <a:endParaRPr lang="en-US" sz="2200" dirty="0"/>
          </a:p>
        </p:txBody>
      </p:sp>
      <p:sp>
        <p:nvSpPr>
          <p:cNvPr id="4" name="Shape 2"/>
          <p:cNvSpPr/>
          <p:nvPr/>
        </p:nvSpPr>
        <p:spPr>
          <a:xfrm>
            <a:off x="274320" y="914400"/>
            <a:ext cx="2834640" cy="4114800"/>
          </a:xfrm>
          <a:prstGeom prst="roundRect">
            <a:avLst>
              <a:gd name="adj" fmla="val 3871"/>
            </a:avLst>
          </a:prstGeom>
          <a:solidFill>
            <a:srgbClr val="FFF0F0"/>
          </a:solidFill>
          <a:ln w="25400">
            <a:solidFill>
              <a:srgbClr val="CC3333"/>
            </a:solidFill>
            <a:prstDash val="solid"/>
          </a:ln>
          <a:effectLst>
            <a:outerShdw blurRad="101600" dist="38100" dir="2700000" algn="bl" rotWithShape="0">
              <a:srgbClr val="000000">
                <a:alpha val="13000"/>
              </a:srgbClr>
            </a:outerShdw>
          </a:effectLst>
        </p:spPr>
      </p:sp>
      <p:sp>
        <p:nvSpPr>
          <p:cNvPr id="5" name="Shape 3"/>
          <p:cNvSpPr/>
          <p:nvPr/>
        </p:nvSpPr>
        <p:spPr>
          <a:xfrm>
            <a:off x="274320" y="914400"/>
            <a:ext cx="2834640" cy="457200"/>
          </a:xfrm>
          <a:prstGeom prst="rect">
            <a:avLst/>
          </a:prstGeom>
          <a:solidFill>
            <a:srgbClr val="CC3333"/>
          </a:solidFill>
          <a:ln w="12700">
            <a:solidFill>
              <a:srgbClr val="CC3333"/>
            </a:solidFill>
            <a:prstDash val="solid"/>
          </a:ln>
        </p:spPr>
      </p:sp>
      <p:sp>
        <p:nvSpPr>
          <p:cNvPr id="6" name="Text 4"/>
          <p:cNvSpPr/>
          <p:nvPr/>
        </p:nvSpPr>
        <p:spPr>
          <a:xfrm>
            <a:off x="274320" y="914400"/>
            <a:ext cx="2834640" cy="457200"/>
          </a:xfrm>
          <a:prstGeom prst="rect">
            <a:avLst/>
          </a:prstGeom>
          <a:noFill/>
          <a:ln/>
        </p:spPr>
        <p:txBody>
          <a:bodyPr wrap="square" lIns="0" tIns="0" rIns="0" bIns="0"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PROMPT DÉBIL</a:t>
            </a:r>
            <a:endParaRPr lang="en-US" sz="1100" dirty="0"/>
          </a:p>
        </p:txBody>
      </p:sp>
      <p:sp>
        <p:nvSpPr>
          <p:cNvPr id="7" name="Text 5"/>
          <p:cNvSpPr/>
          <p:nvPr/>
        </p:nvSpPr>
        <p:spPr>
          <a:xfrm>
            <a:off x="411480" y="1463040"/>
            <a:ext cx="2560320" cy="256032"/>
          </a:xfrm>
          <a:prstGeom prst="rect">
            <a:avLst/>
          </a:prstGeom>
          <a:noFill/>
          <a:ln/>
        </p:spPr>
        <p:txBody>
          <a:bodyPr wrap="square" lIns="0" tIns="0" rIns="0" bIns="0" rtlCol="0" anchor="ctr"/>
          <a:lstStyle/>
          <a:p>
            <a:pPr marL="0" indent="0">
              <a:buNone/>
            </a:pPr>
            <a:r>
              <a:rPr lang="en-US" sz="900" i="1" dirty="0">
                <a:solidFill>
                  <a:srgbClr val="888888"/>
                </a:solidFill>
                <a:latin typeface="Arial" pitchFamily="34" charset="0"/>
                <a:ea typeface="Arial" pitchFamily="34" charset="-122"/>
                <a:cs typeface="Arial" pitchFamily="34" charset="-120"/>
              </a:rPr>
              <a:t>El docente escribe:</a:t>
            </a:r>
            <a:endParaRPr lang="en-US" sz="900" dirty="0"/>
          </a:p>
        </p:txBody>
      </p:sp>
      <p:sp>
        <p:nvSpPr>
          <p:cNvPr id="8" name="Shape 6"/>
          <p:cNvSpPr/>
          <p:nvPr/>
        </p:nvSpPr>
        <p:spPr>
          <a:xfrm>
            <a:off x="365760" y="1737360"/>
            <a:ext cx="2651760" cy="1234440"/>
          </a:xfrm>
          <a:prstGeom prst="roundRect">
            <a:avLst>
              <a:gd name="adj" fmla="val 5926"/>
            </a:avLst>
          </a:prstGeom>
          <a:solidFill>
            <a:srgbClr val="FFFFFF"/>
          </a:solidFill>
          <a:ln w="12700">
            <a:solidFill>
              <a:srgbClr val="CC3333"/>
            </a:solidFill>
            <a:prstDash val="solid"/>
          </a:ln>
        </p:spPr>
      </p:sp>
      <p:sp>
        <p:nvSpPr>
          <p:cNvPr id="9" name="Text 7"/>
          <p:cNvSpPr/>
          <p:nvPr/>
        </p:nvSpPr>
        <p:spPr>
          <a:xfrm>
            <a:off x="438912" y="1792224"/>
            <a:ext cx="2505456" cy="1124712"/>
          </a:xfrm>
          <a:prstGeom prst="rect">
            <a:avLst/>
          </a:prstGeom>
          <a:noFill/>
          <a:ln/>
        </p:spPr>
        <p:txBody>
          <a:bodyPr wrap="square" lIns="0" tIns="0" rIns="0" bIns="0" rtlCol="0" anchor="t"/>
          <a:lstStyle/>
          <a:p>
            <a:pPr marL="0" indent="0">
              <a:buNone/>
            </a:pPr>
            <a:r>
              <a:rPr lang="en-US" sz="1000" i="1" dirty="0">
                <a:solidFill>
                  <a:srgbClr val="1A1A1A"/>
                </a:solidFill>
                <a:latin typeface="Arial" pitchFamily="34" charset="0"/>
                <a:ea typeface="Arial" pitchFamily="34" charset="-122"/>
                <a:cs typeface="Arial" pitchFamily="34" charset="-120"/>
              </a:rPr>
              <a:t>"Dame una actividad para un alumno con aptitudes sobresalientes."</a:t>
            </a:r>
            <a:endParaRPr lang="en-US" sz="1000" dirty="0"/>
          </a:p>
        </p:txBody>
      </p:sp>
      <p:sp>
        <p:nvSpPr>
          <p:cNvPr id="10" name="Text 8"/>
          <p:cNvSpPr/>
          <p:nvPr/>
        </p:nvSpPr>
        <p:spPr>
          <a:xfrm>
            <a:off x="411480" y="3063240"/>
            <a:ext cx="2560320" cy="256032"/>
          </a:xfrm>
          <a:prstGeom prst="rect">
            <a:avLst/>
          </a:prstGeom>
          <a:noFill/>
          <a:ln/>
        </p:spPr>
        <p:txBody>
          <a:bodyPr wrap="square" lIns="0" tIns="0" rIns="0" bIns="0" rtlCol="0" anchor="ctr"/>
          <a:lstStyle/>
          <a:p>
            <a:pPr marL="0" indent="0">
              <a:buNone/>
            </a:pPr>
            <a:r>
              <a:rPr lang="en-US" sz="900" i="1" dirty="0">
                <a:solidFill>
                  <a:srgbClr val="888888"/>
                </a:solidFill>
                <a:latin typeface="Arial" pitchFamily="34" charset="0"/>
                <a:ea typeface="Arial" pitchFamily="34" charset="-122"/>
                <a:cs typeface="Arial" pitchFamily="34" charset="-120"/>
              </a:rPr>
              <a:t>LIA responde con:</a:t>
            </a:r>
            <a:endParaRPr lang="en-US" sz="900" dirty="0"/>
          </a:p>
        </p:txBody>
      </p:sp>
      <p:sp>
        <p:nvSpPr>
          <p:cNvPr id="11" name="Text 9"/>
          <p:cNvSpPr/>
          <p:nvPr/>
        </p:nvSpPr>
        <p:spPr>
          <a:xfrm>
            <a:off x="411480" y="3337560"/>
            <a:ext cx="2560320" cy="1463040"/>
          </a:xfrm>
          <a:prstGeom prst="rect">
            <a:avLst/>
          </a:prstGeom>
          <a:noFill/>
          <a:ln/>
        </p:spPr>
        <p:txBody>
          <a:bodyPr wrap="square" lIns="0" tIns="0" rIns="0" bIns="0" rtlCol="0" anchor="t"/>
          <a:lstStyle/>
          <a:p>
            <a:pPr marL="0" indent="0">
              <a:buNone/>
            </a:pPr>
            <a:r>
              <a:rPr lang="en-US" sz="1000" b="1" dirty="0">
                <a:solidFill>
                  <a:srgbClr val="CC3333"/>
                </a:solidFill>
                <a:latin typeface="Arial" pitchFamily="34" charset="0"/>
                <a:ea typeface="Arial" pitchFamily="34" charset="-122"/>
                <a:cs typeface="Arial" pitchFamily="34" charset="-120"/>
              </a:rPr>
              <a:t>❌ Respuesta genérica, sin contexto, sin DUA, posible diagnóstico, más trabajo como enriquecimiento.</a:t>
            </a:r>
            <a:endParaRPr lang="en-US" sz="1000" dirty="0"/>
          </a:p>
        </p:txBody>
      </p:sp>
      <p:sp>
        <p:nvSpPr>
          <p:cNvPr id="12" name="Shape 10"/>
          <p:cNvSpPr/>
          <p:nvPr/>
        </p:nvSpPr>
        <p:spPr>
          <a:xfrm>
            <a:off x="3218688" y="914400"/>
            <a:ext cx="2834640" cy="4114800"/>
          </a:xfrm>
          <a:prstGeom prst="roundRect">
            <a:avLst>
              <a:gd name="adj" fmla="val 3871"/>
            </a:avLst>
          </a:prstGeom>
          <a:solidFill>
            <a:srgbClr val="FFF8E1"/>
          </a:solidFill>
          <a:ln w="25400">
            <a:solidFill>
              <a:srgbClr val="B87800"/>
            </a:solidFill>
            <a:prstDash val="solid"/>
          </a:ln>
          <a:effectLst>
            <a:outerShdw blurRad="101600" dist="38100" dir="2700000" algn="bl" rotWithShape="0">
              <a:srgbClr val="000000">
                <a:alpha val="13000"/>
              </a:srgbClr>
            </a:outerShdw>
          </a:effectLst>
        </p:spPr>
      </p:sp>
      <p:sp>
        <p:nvSpPr>
          <p:cNvPr id="13" name="Shape 11"/>
          <p:cNvSpPr/>
          <p:nvPr/>
        </p:nvSpPr>
        <p:spPr>
          <a:xfrm>
            <a:off x="3218688" y="914400"/>
            <a:ext cx="2834640" cy="457200"/>
          </a:xfrm>
          <a:prstGeom prst="rect">
            <a:avLst/>
          </a:prstGeom>
          <a:solidFill>
            <a:srgbClr val="B87800"/>
          </a:solidFill>
          <a:ln w="12700">
            <a:solidFill>
              <a:srgbClr val="B87800"/>
            </a:solidFill>
            <a:prstDash val="solid"/>
          </a:ln>
        </p:spPr>
      </p:sp>
      <p:sp>
        <p:nvSpPr>
          <p:cNvPr id="14" name="Text 12"/>
          <p:cNvSpPr/>
          <p:nvPr/>
        </p:nvSpPr>
        <p:spPr>
          <a:xfrm>
            <a:off x="3218688" y="914400"/>
            <a:ext cx="2834640" cy="457200"/>
          </a:xfrm>
          <a:prstGeom prst="rect">
            <a:avLst/>
          </a:prstGeom>
          <a:noFill/>
          <a:ln/>
        </p:spPr>
        <p:txBody>
          <a:bodyPr wrap="square" lIns="0" tIns="0" rIns="0" bIns="0"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PROMPT MEJORADO</a:t>
            </a:r>
            <a:endParaRPr lang="en-US" sz="1100" dirty="0"/>
          </a:p>
        </p:txBody>
      </p:sp>
      <p:sp>
        <p:nvSpPr>
          <p:cNvPr id="15" name="Text 13"/>
          <p:cNvSpPr/>
          <p:nvPr/>
        </p:nvSpPr>
        <p:spPr>
          <a:xfrm>
            <a:off x="3355848" y="1463040"/>
            <a:ext cx="2560320" cy="256032"/>
          </a:xfrm>
          <a:prstGeom prst="rect">
            <a:avLst/>
          </a:prstGeom>
          <a:noFill/>
          <a:ln/>
        </p:spPr>
        <p:txBody>
          <a:bodyPr wrap="square" lIns="0" tIns="0" rIns="0" bIns="0" rtlCol="0" anchor="ctr"/>
          <a:lstStyle/>
          <a:p>
            <a:pPr marL="0" indent="0">
              <a:buNone/>
            </a:pPr>
            <a:r>
              <a:rPr lang="en-US" sz="900" i="1" dirty="0">
                <a:solidFill>
                  <a:srgbClr val="888888"/>
                </a:solidFill>
                <a:latin typeface="Arial" pitchFamily="34" charset="0"/>
                <a:ea typeface="Arial" pitchFamily="34" charset="-122"/>
                <a:cs typeface="Arial" pitchFamily="34" charset="-120"/>
              </a:rPr>
              <a:t>El docente escribe:</a:t>
            </a:r>
            <a:endParaRPr lang="en-US" sz="900" dirty="0"/>
          </a:p>
        </p:txBody>
      </p:sp>
      <p:sp>
        <p:nvSpPr>
          <p:cNvPr id="16" name="Shape 14"/>
          <p:cNvSpPr/>
          <p:nvPr/>
        </p:nvSpPr>
        <p:spPr>
          <a:xfrm>
            <a:off x="3310128" y="1737360"/>
            <a:ext cx="2651760" cy="1234440"/>
          </a:xfrm>
          <a:prstGeom prst="roundRect">
            <a:avLst>
              <a:gd name="adj" fmla="val 5926"/>
            </a:avLst>
          </a:prstGeom>
          <a:solidFill>
            <a:srgbClr val="FFFFFF"/>
          </a:solidFill>
          <a:ln w="12700">
            <a:solidFill>
              <a:srgbClr val="B87800"/>
            </a:solidFill>
            <a:prstDash val="solid"/>
          </a:ln>
        </p:spPr>
      </p:sp>
      <p:sp>
        <p:nvSpPr>
          <p:cNvPr id="17" name="Text 15"/>
          <p:cNvSpPr/>
          <p:nvPr/>
        </p:nvSpPr>
        <p:spPr>
          <a:xfrm>
            <a:off x="3383280" y="1792224"/>
            <a:ext cx="2505456" cy="1124712"/>
          </a:xfrm>
          <a:prstGeom prst="rect">
            <a:avLst/>
          </a:prstGeom>
          <a:noFill/>
          <a:ln/>
        </p:spPr>
        <p:txBody>
          <a:bodyPr wrap="square" lIns="0" tIns="0" rIns="0" bIns="0" rtlCol="0" anchor="t"/>
          <a:lstStyle/>
          <a:p>
            <a:pPr marL="0" indent="0">
              <a:buNone/>
            </a:pPr>
            <a:r>
              <a:rPr lang="en-US" sz="1000" i="1" dirty="0">
                <a:solidFill>
                  <a:srgbClr val="1A1A1A"/>
                </a:solidFill>
                <a:latin typeface="Arial" pitchFamily="34" charset="0"/>
                <a:ea typeface="Arial" pitchFamily="34" charset="-122"/>
                <a:cs typeface="Arial" pitchFamily="34" charset="-120"/>
              </a:rPr>
              <a:t>"Tengo un estudiante de 5° primaria que termina rápido y hace preguntas complejas. Diseña una experiencia DUA sin diagnosticar."</a:t>
            </a:r>
            <a:endParaRPr lang="en-US" sz="1000" dirty="0"/>
          </a:p>
        </p:txBody>
      </p:sp>
      <p:sp>
        <p:nvSpPr>
          <p:cNvPr id="18" name="Text 16"/>
          <p:cNvSpPr/>
          <p:nvPr/>
        </p:nvSpPr>
        <p:spPr>
          <a:xfrm>
            <a:off x="3355848" y="3063240"/>
            <a:ext cx="2560320" cy="256032"/>
          </a:xfrm>
          <a:prstGeom prst="rect">
            <a:avLst/>
          </a:prstGeom>
          <a:noFill/>
          <a:ln/>
        </p:spPr>
        <p:txBody>
          <a:bodyPr wrap="square" lIns="0" tIns="0" rIns="0" bIns="0" rtlCol="0" anchor="ctr"/>
          <a:lstStyle/>
          <a:p>
            <a:pPr marL="0" indent="0">
              <a:buNone/>
            </a:pPr>
            <a:r>
              <a:rPr lang="en-US" sz="900" i="1" dirty="0">
                <a:solidFill>
                  <a:srgbClr val="888888"/>
                </a:solidFill>
                <a:latin typeface="Arial" pitchFamily="34" charset="0"/>
                <a:ea typeface="Arial" pitchFamily="34" charset="-122"/>
                <a:cs typeface="Arial" pitchFamily="34" charset="-120"/>
              </a:rPr>
              <a:t>LIA responde con:</a:t>
            </a:r>
            <a:endParaRPr lang="en-US" sz="900" dirty="0"/>
          </a:p>
        </p:txBody>
      </p:sp>
      <p:sp>
        <p:nvSpPr>
          <p:cNvPr id="19" name="Text 17"/>
          <p:cNvSpPr/>
          <p:nvPr/>
        </p:nvSpPr>
        <p:spPr>
          <a:xfrm>
            <a:off x="3355848" y="3337560"/>
            <a:ext cx="2560320" cy="1463040"/>
          </a:xfrm>
          <a:prstGeom prst="rect">
            <a:avLst/>
          </a:prstGeom>
          <a:noFill/>
          <a:ln/>
        </p:spPr>
        <p:txBody>
          <a:bodyPr wrap="square" lIns="0" tIns="0" rIns="0" bIns="0" rtlCol="0" anchor="t"/>
          <a:lstStyle/>
          <a:p>
            <a:pPr marL="0" indent="0">
              <a:buNone/>
            </a:pPr>
            <a:r>
              <a:rPr lang="en-US" sz="1000" b="1" dirty="0">
                <a:solidFill>
                  <a:srgbClr val="B87800"/>
                </a:solidFill>
                <a:latin typeface="Arial" pitchFamily="34" charset="0"/>
                <a:ea typeface="Arial" pitchFamily="34" charset="-122"/>
                <a:cs typeface="Arial" pitchFamily="34" charset="-120"/>
              </a:rPr>
              <a:t>⚠ Mejor, pero sin pauta específica, sin posicionamiento AS, sin BAP identificada.</a:t>
            </a:r>
            <a:endParaRPr lang="en-US" sz="1000" dirty="0"/>
          </a:p>
        </p:txBody>
      </p:sp>
      <p:sp>
        <p:nvSpPr>
          <p:cNvPr id="20" name="Shape 18"/>
          <p:cNvSpPr/>
          <p:nvPr/>
        </p:nvSpPr>
        <p:spPr>
          <a:xfrm>
            <a:off x="6163056" y="914400"/>
            <a:ext cx="2834640" cy="4114800"/>
          </a:xfrm>
          <a:prstGeom prst="roundRect">
            <a:avLst>
              <a:gd name="adj" fmla="val 3871"/>
            </a:avLst>
          </a:prstGeom>
          <a:solidFill>
            <a:srgbClr val="E1F5EE"/>
          </a:solidFill>
          <a:ln w="25400">
            <a:solidFill>
              <a:srgbClr val="1E6B3C"/>
            </a:solidFill>
            <a:prstDash val="solid"/>
          </a:ln>
          <a:effectLst>
            <a:outerShdw blurRad="101600" dist="38100" dir="2700000" algn="bl" rotWithShape="0">
              <a:srgbClr val="000000">
                <a:alpha val="13000"/>
              </a:srgbClr>
            </a:outerShdw>
          </a:effectLst>
        </p:spPr>
      </p:sp>
      <p:sp>
        <p:nvSpPr>
          <p:cNvPr id="21" name="Shape 19"/>
          <p:cNvSpPr/>
          <p:nvPr/>
        </p:nvSpPr>
        <p:spPr>
          <a:xfrm>
            <a:off x="6163056" y="914400"/>
            <a:ext cx="2834640" cy="457200"/>
          </a:xfrm>
          <a:prstGeom prst="rect">
            <a:avLst/>
          </a:prstGeom>
          <a:solidFill>
            <a:srgbClr val="1E6B3C"/>
          </a:solidFill>
          <a:ln w="12700">
            <a:solidFill>
              <a:srgbClr val="1E6B3C"/>
            </a:solidFill>
            <a:prstDash val="solid"/>
          </a:ln>
        </p:spPr>
      </p:sp>
      <p:sp>
        <p:nvSpPr>
          <p:cNvPr id="22" name="Text 20"/>
          <p:cNvSpPr/>
          <p:nvPr/>
        </p:nvSpPr>
        <p:spPr>
          <a:xfrm>
            <a:off x="6163056" y="914400"/>
            <a:ext cx="2834640" cy="457200"/>
          </a:xfrm>
          <a:prstGeom prst="rect">
            <a:avLst/>
          </a:prstGeom>
          <a:noFill/>
          <a:ln/>
        </p:spPr>
        <p:txBody>
          <a:bodyPr wrap="square" lIns="0" tIns="0" rIns="0" bIns="0" rtlCol="0" anchor="ctr"/>
          <a:lstStyle/>
          <a:p>
            <a:pPr marL="0" indent="0" algn="ctr">
              <a:buNone/>
            </a:pPr>
            <a:r>
              <a:rPr lang="en-US" sz="1100" b="1" dirty="0">
                <a:solidFill>
                  <a:srgbClr val="FFFFFF"/>
                </a:solidFill>
                <a:latin typeface="Arial" pitchFamily="34" charset="0"/>
                <a:ea typeface="Arial" pitchFamily="34" charset="-122"/>
                <a:cs typeface="Arial" pitchFamily="34" charset="-120"/>
              </a:rPr>
              <a:t>PROMPT LIA DUA 3.0 + AS</a:t>
            </a:r>
            <a:endParaRPr lang="en-US" sz="1100" dirty="0"/>
          </a:p>
        </p:txBody>
      </p:sp>
      <p:sp>
        <p:nvSpPr>
          <p:cNvPr id="23" name="Text 21"/>
          <p:cNvSpPr/>
          <p:nvPr/>
        </p:nvSpPr>
        <p:spPr>
          <a:xfrm>
            <a:off x="6300216" y="1463040"/>
            <a:ext cx="2560320" cy="256032"/>
          </a:xfrm>
          <a:prstGeom prst="rect">
            <a:avLst/>
          </a:prstGeom>
          <a:noFill/>
          <a:ln/>
        </p:spPr>
        <p:txBody>
          <a:bodyPr wrap="square" lIns="0" tIns="0" rIns="0" bIns="0" rtlCol="0" anchor="ctr"/>
          <a:lstStyle/>
          <a:p>
            <a:pPr marL="0" indent="0">
              <a:buNone/>
            </a:pPr>
            <a:r>
              <a:rPr lang="en-US" sz="900" i="1" dirty="0">
                <a:solidFill>
                  <a:srgbClr val="888888"/>
                </a:solidFill>
                <a:latin typeface="Arial" pitchFamily="34" charset="0"/>
                <a:ea typeface="Arial" pitchFamily="34" charset="-122"/>
                <a:cs typeface="Arial" pitchFamily="34" charset="-120"/>
              </a:rPr>
              <a:t>El docente escribe:</a:t>
            </a:r>
            <a:endParaRPr lang="en-US" sz="900" dirty="0"/>
          </a:p>
        </p:txBody>
      </p:sp>
      <p:sp>
        <p:nvSpPr>
          <p:cNvPr id="24" name="Shape 22"/>
          <p:cNvSpPr/>
          <p:nvPr/>
        </p:nvSpPr>
        <p:spPr>
          <a:xfrm>
            <a:off x="6254496" y="1737360"/>
            <a:ext cx="2651760" cy="1234440"/>
          </a:xfrm>
          <a:prstGeom prst="roundRect">
            <a:avLst>
              <a:gd name="adj" fmla="val 5926"/>
            </a:avLst>
          </a:prstGeom>
          <a:solidFill>
            <a:srgbClr val="FFFFFF"/>
          </a:solidFill>
          <a:ln w="12700">
            <a:solidFill>
              <a:srgbClr val="1E6B3C"/>
            </a:solidFill>
            <a:prstDash val="solid"/>
          </a:ln>
        </p:spPr>
      </p:sp>
      <p:sp>
        <p:nvSpPr>
          <p:cNvPr id="25" name="Text 23"/>
          <p:cNvSpPr/>
          <p:nvPr/>
        </p:nvSpPr>
        <p:spPr>
          <a:xfrm>
            <a:off x="6327648" y="1792224"/>
            <a:ext cx="2505456" cy="1124712"/>
          </a:xfrm>
          <a:prstGeom prst="rect">
            <a:avLst/>
          </a:prstGeom>
          <a:noFill/>
          <a:ln/>
        </p:spPr>
        <p:txBody>
          <a:bodyPr wrap="square" lIns="0" tIns="0" rIns="0" bIns="0" rtlCol="0" anchor="t"/>
          <a:lstStyle/>
          <a:p>
            <a:pPr marL="0" indent="0">
              <a:buNone/>
            </a:pPr>
            <a:r>
              <a:rPr lang="en-US" sz="1000" i="1" dirty="0">
                <a:solidFill>
                  <a:srgbClr val="1A1A1A"/>
                </a:solidFill>
                <a:latin typeface="Arial" pitchFamily="34" charset="0"/>
                <a:ea typeface="Arial" pitchFamily="34" charset="-122"/>
                <a:cs typeface="Arial" pitchFamily="34" charset="-120"/>
              </a:rPr>
              <a:t>"Analiza este caso desde AS en México, DUA 3.0, Estrategia ASI y malla de posicionamiento. Distingue: observaciones, hipótesis, BAP, enriquecimiento y criterios. No diagnostiques."</a:t>
            </a:r>
            <a:endParaRPr lang="en-US" sz="1000" dirty="0"/>
          </a:p>
        </p:txBody>
      </p:sp>
      <p:sp>
        <p:nvSpPr>
          <p:cNvPr id="26" name="Text 24"/>
          <p:cNvSpPr/>
          <p:nvPr/>
        </p:nvSpPr>
        <p:spPr>
          <a:xfrm>
            <a:off x="6300216" y="3063240"/>
            <a:ext cx="2560320" cy="256032"/>
          </a:xfrm>
          <a:prstGeom prst="rect">
            <a:avLst/>
          </a:prstGeom>
          <a:noFill/>
          <a:ln/>
        </p:spPr>
        <p:txBody>
          <a:bodyPr wrap="square" lIns="0" tIns="0" rIns="0" bIns="0" rtlCol="0" anchor="ctr"/>
          <a:lstStyle/>
          <a:p>
            <a:pPr marL="0" indent="0">
              <a:buNone/>
            </a:pPr>
            <a:r>
              <a:rPr lang="en-US" sz="900" i="1" dirty="0">
                <a:solidFill>
                  <a:srgbClr val="888888"/>
                </a:solidFill>
                <a:latin typeface="Arial" pitchFamily="34" charset="0"/>
                <a:ea typeface="Arial" pitchFamily="34" charset="-122"/>
                <a:cs typeface="Arial" pitchFamily="34" charset="-120"/>
              </a:rPr>
              <a:t>LIA responde con:</a:t>
            </a:r>
            <a:endParaRPr lang="en-US" sz="900" dirty="0"/>
          </a:p>
        </p:txBody>
      </p:sp>
      <p:sp>
        <p:nvSpPr>
          <p:cNvPr id="27" name="Text 25"/>
          <p:cNvSpPr/>
          <p:nvPr/>
        </p:nvSpPr>
        <p:spPr>
          <a:xfrm>
            <a:off x="6300216" y="3337560"/>
            <a:ext cx="2560320" cy="1463040"/>
          </a:xfrm>
          <a:prstGeom prst="rect">
            <a:avLst/>
          </a:prstGeom>
          <a:noFill/>
          <a:ln/>
        </p:spPr>
        <p:txBody>
          <a:bodyPr wrap="square" lIns="0" tIns="0" rIns="0" bIns="0" rtlCol="0" anchor="t"/>
          <a:lstStyle/>
          <a:p>
            <a:pPr marL="0" indent="0">
              <a:buNone/>
            </a:pPr>
            <a:r>
              <a:rPr lang="en-US" sz="1000" b="1" dirty="0">
                <a:solidFill>
                  <a:srgbClr val="1E6B3C"/>
                </a:solidFill>
                <a:latin typeface="Arial" pitchFamily="34" charset="0"/>
                <a:ea typeface="Arial" pitchFamily="34" charset="-122"/>
                <a:cs typeface="Arial" pitchFamily="34" charset="-120"/>
              </a:rPr>
              <a:t>✓ Respuesta pedagógica, ética, contextualizada, con pauta + consideración + andamio + evidencias.</a:t>
            </a:r>
            <a:endParaRPr lang="en-US" sz="1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571C2D4-904D-4CCE-910C-4977DDE4CD6C}"/>
              </a:ext>
            </a:extLst>
          </p:cNvPr>
          <p:cNvPicPr>
            <a:picLocks noChangeAspect="1"/>
          </p:cNvPicPr>
          <p:nvPr/>
        </p:nvPicPr>
        <p:blipFill>
          <a:blip r:embed="rId2"/>
          <a:stretch>
            <a:fillRect/>
          </a:stretch>
        </p:blipFill>
        <p:spPr>
          <a:xfrm>
            <a:off x="2429" y="0"/>
            <a:ext cx="9139141" cy="5143500"/>
          </a:xfrm>
          <a:prstGeom prst="rect">
            <a:avLst/>
          </a:prstGeom>
        </p:spPr>
      </p:pic>
    </p:spTree>
    <p:extLst>
      <p:ext uri="{BB962C8B-B14F-4D97-AF65-F5344CB8AC3E}">
        <p14:creationId xmlns:p14="http://schemas.microsoft.com/office/powerpoint/2010/main" val="1328834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9">
    <p:bg>
      <p:bgPr>
        <a:solidFill>
          <a:srgbClr val="0D1B0E"/>
        </a:solidFill>
        <a:effectLst/>
      </p:bgPr>
    </p:bg>
    <p:spTree>
      <p:nvGrpSpPr>
        <p:cNvPr id="1" name=""/>
        <p:cNvGrpSpPr/>
        <p:nvPr/>
      </p:nvGrpSpPr>
      <p:grpSpPr>
        <a:xfrm>
          <a:off x="0" y="0"/>
          <a:ext cx="0" cy="0"/>
          <a:chOff x="0" y="0"/>
          <a:chExt cx="0" cy="0"/>
        </a:xfrm>
      </p:grpSpPr>
      <p:sp>
        <p:nvSpPr>
          <p:cNvPr id="2" name="Shape 0"/>
          <p:cNvSpPr/>
          <p:nvPr/>
        </p:nvSpPr>
        <p:spPr>
          <a:xfrm>
            <a:off x="-457200" y="-457200"/>
            <a:ext cx="3657600" cy="3657600"/>
          </a:xfrm>
          <a:prstGeom prst="ellipse">
            <a:avLst/>
          </a:prstGeom>
          <a:solidFill>
            <a:srgbClr val="1E6B3C">
              <a:alpha val="15000"/>
            </a:srgbClr>
          </a:solidFill>
          <a:ln w="12700">
            <a:solidFill>
              <a:srgbClr val="1E6B3C"/>
            </a:solidFill>
            <a:prstDash val="solid"/>
          </a:ln>
        </p:spPr>
      </p:sp>
      <p:sp>
        <p:nvSpPr>
          <p:cNvPr id="3" name="Shape 1"/>
          <p:cNvSpPr/>
          <p:nvPr/>
        </p:nvSpPr>
        <p:spPr>
          <a:xfrm>
            <a:off x="6858000" y="2743200"/>
            <a:ext cx="3200400" cy="3200400"/>
          </a:xfrm>
          <a:prstGeom prst="ellipse">
            <a:avLst/>
          </a:prstGeom>
          <a:solidFill>
            <a:srgbClr val="C55A11">
              <a:alpha val="15000"/>
            </a:srgbClr>
          </a:solidFill>
          <a:ln w="12700">
            <a:solidFill>
              <a:srgbClr val="C55A11"/>
            </a:solidFill>
            <a:prstDash val="solid"/>
          </a:ln>
        </p:spPr>
      </p:sp>
      <p:sp>
        <p:nvSpPr>
          <p:cNvPr id="4" name="Text 2"/>
          <p:cNvSpPr/>
          <p:nvPr/>
        </p:nvSpPr>
        <p:spPr>
          <a:xfrm>
            <a:off x="457200" y="365760"/>
            <a:ext cx="8229600" cy="457200"/>
          </a:xfrm>
          <a:prstGeom prst="rect">
            <a:avLst/>
          </a:prstGeom>
          <a:noFill/>
          <a:ln/>
        </p:spPr>
        <p:txBody>
          <a:bodyPr wrap="square" lIns="0" tIns="0" rIns="0" bIns="0" rtlCol="0" anchor="ctr"/>
          <a:lstStyle/>
          <a:p>
            <a:pPr marL="0" indent="0">
              <a:buNone/>
            </a:pPr>
            <a:r>
              <a:rPr lang="en-US" sz="1800" i="1" dirty="0">
                <a:solidFill>
                  <a:srgbClr val="AAFFAA"/>
                </a:solidFill>
                <a:latin typeface="Cambria" pitchFamily="34" charset="0"/>
                <a:ea typeface="Cambria" pitchFamily="34" charset="-122"/>
                <a:cs typeface="Cambria" pitchFamily="34" charset="-120"/>
              </a:rPr>
              <a:t>Actividad Central</a:t>
            </a:r>
            <a:endParaRPr lang="en-US" sz="1800" dirty="0"/>
          </a:p>
        </p:txBody>
      </p:sp>
      <p:sp>
        <p:nvSpPr>
          <p:cNvPr id="5" name="Text 3"/>
          <p:cNvSpPr/>
          <p:nvPr/>
        </p:nvSpPr>
        <p:spPr>
          <a:xfrm>
            <a:off x="457200" y="777240"/>
            <a:ext cx="8229600" cy="1554480"/>
          </a:xfrm>
          <a:prstGeom prst="rect">
            <a:avLst/>
          </a:prstGeom>
          <a:noFill/>
          <a:ln/>
        </p:spPr>
        <p:txBody>
          <a:bodyPr wrap="square" lIns="0" tIns="0" rIns="0" bIns="0" rtlCol="0" anchor="ctr"/>
          <a:lstStyle/>
          <a:p>
            <a:pPr marL="0" indent="0">
              <a:buNone/>
            </a:pPr>
            <a:r>
              <a:rPr lang="en-US" sz="5200" b="1" dirty="0">
                <a:solidFill>
                  <a:srgbClr val="FFFFFF"/>
                </a:solidFill>
                <a:latin typeface="Cambria" pitchFamily="34" charset="0"/>
                <a:ea typeface="Cambria" pitchFamily="34" charset="-122"/>
                <a:cs typeface="Cambria" pitchFamily="34" charset="-120"/>
              </a:rPr>
              <a:t>Prepara tu</a:t>
            </a:r>
            <a:endParaRPr lang="en-US" sz="5200" dirty="0"/>
          </a:p>
          <a:p>
            <a:pPr marL="0" indent="0">
              <a:buNone/>
            </a:pPr>
            <a:r>
              <a:rPr lang="en-US" sz="5200" b="1" dirty="0">
                <a:solidFill>
                  <a:srgbClr val="FFFFFF"/>
                </a:solidFill>
                <a:latin typeface="Cambria" pitchFamily="34" charset="0"/>
                <a:ea typeface="Cambria" pitchFamily="34" charset="-122"/>
                <a:cs typeface="Cambria" pitchFamily="34" charset="-120"/>
              </a:rPr>
              <a:t>propio batido</a:t>
            </a:r>
            <a:endParaRPr lang="en-US" sz="5200" dirty="0"/>
          </a:p>
        </p:txBody>
      </p:sp>
      <p:sp>
        <p:nvSpPr>
          <p:cNvPr id="6" name="Shape 4"/>
          <p:cNvSpPr/>
          <p:nvPr/>
        </p:nvSpPr>
        <p:spPr>
          <a:xfrm>
            <a:off x="274320" y="2514600"/>
            <a:ext cx="4114800" cy="603504"/>
          </a:xfrm>
          <a:prstGeom prst="roundRect">
            <a:avLst>
              <a:gd name="adj" fmla="val 15152"/>
            </a:avLst>
          </a:prstGeom>
          <a:solidFill>
            <a:srgbClr val="1E6B3C">
              <a:alpha val="85000"/>
            </a:srgbClr>
          </a:solidFill>
          <a:ln w="12700">
            <a:solidFill>
              <a:srgbClr val="1E6B3C"/>
            </a:solidFill>
            <a:prstDash val="solid"/>
          </a:ln>
        </p:spPr>
      </p:sp>
      <p:sp>
        <p:nvSpPr>
          <p:cNvPr id="7" name="Text 5"/>
          <p:cNvSpPr/>
          <p:nvPr/>
        </p:nvSpPr>
        <p:spPr>
          <a:xfrm>
            <a:off x="365760" y="2514600"/>
            <a:ext cx="3931920" cy="603504"/>
          </a:xfrm>
          <a:prstGeom prst="rect">
            <a:avLst/>
          </a:prstGeom>
          <a:noFill/>
          <a:ln/>
        </p:spPr>
        <p:txBody>
          <a:bodyPr wrap="square" lIns="0" tIns="0" rIns="0" bIns="0" rtlCol="0" anchor="ctr"/>
          <a:lstStyle/>
          <a:p>
            <a:pPr marL="0" indent="0">
              <a:buNone/>
            </a:pPr>
            <a:r>
              <a:rPr lang="en-US" sz="1100" dirty="0">
                <a:solidFill>
                  <a:srgbClr val="FFFFFF"/>
                </a:solidFill>
                <a:latin typeface="Arial" pitchFamily="34" charset="0"/>
                <a:ea typeface="Arial" pitchFamily="34" charset="-122"/>
                <a:cs typeface="Arial" pitchFamily="34" charset="-120"/>
              </a:rPr>
              <a:t>1.  Formar equipos pequeños</a:t>
            </a:r>
            <a:endParaRPr lang="en-US" sz="1100" dirty="0"/>
          </a:p>
        </p:txBody>
      </p:sp>
      <p:sp>
        <p:nvSpPr>
          <p:cNvPr id="8" name="Shape 6"/>
          <p:cNvSpPr/>
          <p:nvPr/>
        </p:nvSpPr>
        <p:spPr>
          <a:xfrm>
            <a:off x="4846320" y="2514600"/>
            <a:ext cx="4114800" cy="603504"/>
          </a:xfrm>
          <a:prstGeom prst="roundRect">
            <a:avLst>
              <a:gd name="adj" fmla="val 15152"/>
            </a:avLst>
          </a:prstGeom>
          <a:solidFill>
            <a:srgbClr val="1E6B3C">
              <a:alpha val="85000"/>
            </a:srgbClr>
          </a:solidFill>
          <a:ln w="12700">
            <a:solidFill>
              <a:srgbClr val="1E6B3C"/>
            </a:solidFill>
            <a:prstDash val="solid"/>
          </a:ln>
        </p:spPr>
      </p:sp>
      <p:sp>
        <p:nvSpPr>
          <p:cNvPr id="9" name="Text 7"/>
          <p:cNvSpPr/>
          <p:nvPr/>
        </p:nvSpPr>
        <p:spPr>
          <a:xfrm>
            <a:off x="4937760" y="2514600"/>
            <a:ext cx="3931920" cy="603504"/>
          </a:xfrm>
          <a:prstGeom prst="rect">
            <a:avLst/>
          </a:prstGeom>
          <a:noFill/>
          <a:ln/>
        </p:spPr>
        <p:txBody>
          <a:bodyPr wrap="square" lIns="0" tIns="0" rIns="0" bIns="0" rtlCol="0" anchor="ctr"/>
          <a:lstStyle/>
          <a:p>
            <a:pPr marL="0" indent="0">
              <a:buNone/>
            </a:pPr>
            <a:r>
              <a:rPr lang="en-US" sz="1100" dirty="0">
                <a:solidFill>
                  <a:srgbClr val="FFFFFF"/>
                </a:solidFill>
                <a:latin typeface="Arial" pitchFamily="34" charset="0"/>
                <a:ea typeface="Arial" pitchFamily="34" charset="-122"/>
                <a:cs typeface="Arial" pitchFamily="34" charset="-120"/>
              </a:rPr>
              <a:t>2.  Recibir el caso breve de un estudiante con indicios AS</a:t>
            </a:r>
            <a:endParaRPr lang="en-US" sz="1100" dirty="0"/>
          </a:p>
        </p:txBody>
      </p:sp>
      <p:sp>
        <p:nvSpPr>
          <p:cNvPr id="10" name="Shape 8"/>
          <p:cNvSpPr/>
          <p:nvPr/>
        </p:nvSpPr>
        <p:spPr>
          <a:xfrm>
            <a:off x="274320" y="3246120"/>
            <a:ext cx="4114800" cy="603504"/>
          </a:xfrm>
          <a:prstGeom prst="roundRect">
            <a:avLst>
              <a:gd name="adj" fmla="val 15152"/>
            </a:avLst>
          </a:prstGeom>
          <a:solidFill>
            <a:srgbClr val="1E6B3C">
              <a:alpha val="85000"/>
            </a:srgbClr>
          </a:solidFill>
          <a:ln w="12700">
            <a:solidFill>
              <a:srgbClr val="1E6B3C"/>
            </a:solidFill>
            <a:prstDash val="solid"/>
          </a:ln>
        </p:spPr>
      </p:sp>
      <p:sp>
        <p:nvSpPr>
          <p:cNvPr id="11" name="Text 9"/>
          <p:cNvSpPr/>
          <p:nvPr/>
        </p:nvSpPr>
        <p:spPr>
          <a:xfrm>
            <a:off x="365760" y="3246120"/>
            <a:ext cx="3931920" cy="603504"/>
          </a:xfrm>
          <a:prstGeom prst="rect">
            <a:avLst/>
          </a:prstGeom>
          <a:noFill/>
          <a:ln/>
        </p:spPr>
        <p:txBody>
          <a:bodyPr wrap="square" lIns="0" tIns="0" rIns="0" bIns="0" rtlCol="0" anchor="ctr"/>
          <a:lstStyle/>
          <a:p>
            <a:pPr marL="0" indent="0">
              <a:buNone/>
            </a:pPr>
            <a:r>
              <a:rPr lang="en-US" sz="1100" dirty="0">
                <a:solidFill>
                  <a:srgbClr val="FFFFFF"/>
                </a:solidFill>
                <a:latin typeface="Arial" pitchFamily="34" charset="0"/>
                <a:ea typeface="Arial" pitchFamily="34" charset="-122"/>
                <a:cs typeface="Arial" pitchFamily="34" charset="-120"/>
              </a:rPr>
              <a:t>3.  NO diagnosticar · NO etiquetar</a:t>
            </a:r>
            <a:endParaRPr lang="en-US" sz="1100" dirty="0"/>
          </a:p>
        </p:txBody>
      </p:sp>
      <p:sp>
        <p:nvSpPr>
          <p:cNvPr id="12" name="Shape 10"/>
          <p:cNvSpPr/>
          <p:nvPr/>
        </p:nvSpPr>
        <p:spPr>
          <a:xfrm>
            <a:off x="4846320" y="3246120"/>
            <a:ext cx="4114800" cy="603504"/>
          </a:xfrm>
          <a:prstGeom prst="roundRect">
            <a:avLst>
              <a:gd name="adj" fmla="val 15152"/>
            </a:avLst>
          </a:prstGeom>
          <a:solidFill>
            <a:srgbClr val="1E6B3C">
              <a:alpha val="85000"/>
            </a:srgbClr>
          </a:solidFill>
          <a:ln w="12700">
            <a:solidFill>
              <a:srgbClr val="1E6B3C"/>
            </a:solidFill>
            <a:prstDash val="solid"/>
          </a:ln>
        </p:spPr>
      </p:sp>
      <p:sp>
        <p:nvSpPr>
          <p:cNvPr id="13" name="Text 11"/>
          <p:cNvSpPr/>
          <p:nvPr/>
        </p:nvSpPr>
        <p:spPr>
          <a:xfrm>
            <a:off x="4937760" y="3246120"/>
            <a:ext cx="3931920" cy="603504"/>
          </a:xfrm>
          <a:prstGeom prst="rect">
            <a:avLst/>
          </a:prstGeom>
          <a:noFill/>
          <a:ln/>
        </p:spPr>
        <p:txBody>
          <a:bodyPr wrap="square" lIns="0" tIns="0" rIns="0" bIns="0" rtlCol="0" anchor="ctr"/>
          <a:lstStyle/>
          <a:p>
            <a:pPr marL="0" indent="0">
              <a:buNone/>
            </a:pPr>
            <a:r>
              <a:rPr lang="en-US" sz="1100" dirty="0">
                <a:solidFill>
                  <a:srgbClr val="FFFFFF"/>
                </a:solidFill>
                <a:latin typeface="Arial" pitchFamily="34" charset="0"/>
                <a:ea typeface="Arial" pitchFamily="34" charset="-122"/>
                <a:cs typeface="Arial" pitchFamily="34" charset="-120"/>
              </a:rPr>
              <a:t>4.  Usar la Hoja de trabajo (Hoja 1 + Hoja 2)</a:t>
            </a:r>
            <a:endParaRPr lang="en-US" sz="1100" dirty="0"/>
          </a:p>
        </p:txBody>
      </p:sp>
      <p:sp>
        <p:nvSpPr>
          <p:cNvPr id="14" name="Shape 12"/>
          <p:cNvSpPr/>
          <p:nvPr/>
        </p:nvSpPr>
        <p:spPr>
          <a:xfrm>
            <a:off x="274320" y="3977640"/>
            <a:ext cx="4114800" cy="603504"/>
          </a:xfrm>
          <a:prstGeom prst="roundRect">
            <a:avLst>
              <a:gd name="adj" fmla="val 15152"/>
            </a:avLst>
          </a:prstGeom>
          <a:solidFill>
            <a:srgbClr val="1E6B3C">
              <a:alpha val="85000"/>
            </a:srgbClr>
          </a:solidFill>
          <a:ln w="12700">
            <a:solidFill>
              <a:srgbClr val="1E6B3C"/>
            </a:solidFill>
            <a:prstDash val="solid"/>
          </a:ln>
        </p:spPr>
      </p:sp>
      <p:sp>
        <p:nvSpPr>
          <p:cNvPr id="15" name="Text 13"/>
          <p:cNvSpPr/>
          <p:nvPr/>
        </p:nvSpPr>
        <p:spPr>
          <a:xfrm>
            <a:off x="365760" y="3977640"/>
            <a:ext cx="3931920" cy="603504"/>
          </a:xfrm>
          <a:prstGeom prst="rect">
            <a:avLst/>
          </a:prstGeom>
          <a:noFill/>
          <a:ln/>
        </p:spPr>
        <p:txBody>
          <a:bodyPr wrap="square" lIns="0" tIns="0" rIns="0" bIns="0" rtlCol="0" anchor="ctr"/>
          <a:lstStyle/>
          <a:p>
            <a:pPr marL="0" indent="0">
              <a:buNone/>
            </a:pPr>
            <a:r>
              <a:rPr lang="en-US" sz="1100" dirty="0">
                <a:solidFill>
                  <a:srgbClr val="FFFFFF"/>
                </a:solidFill>
                <a:latin typeface="Arial" pitchFamily="34" charset="0"/>
                <a:ea typeface="Arial" pitchFamily="34" charset="-122"/>
                <a:cs typeface="Arial" pitchFamily="34" charset="-120"/>
              </a:rPr>
              <a:t>5.  Construir: observación → hipótesis → barrera → experiencia → prompt LIA</a:t>
            </a:r>
            <a:endParaRPr lang="en-US" sz="1100" dirty="0"/>
          </a:p>
        </p:txBody>
      </p:sp>
      <p:sp>
        <p:nvSpPr>
          <p:cNvPr id="16" name="Shape 14"/>
          <p:cNvSpPr/>
          <p:nvPr/>
        </p:nvSpPr>
        <p:spPr>
          <a:xfrm>
            <a:off x="4846320" y="3977640"/>
            <a:ext cx="4114800" cy="603504"/>
          </a:xfrm>
          <a:prstGeom prst="roundRect">
            <a:avLst>
              <a:gd name="adj" fmla="val 15152"/>
            </a:avLst>
          </a:prstGeom>
          <a:solidFill>
            <a:srgbClr val="1E6B3C">
              <a:alpha val="85000"/>
            </a:srgbClr>
          </a:solidFill>
          <a:ln w="12700">
            <a:solidFill>
              <a:srgbClr val="1E6B3C"/>
            </a:solidFill>
            <a:prstDash val="solid"/>
          </a:ln>
        </p:spPr>
      </p:sp>
      <p:sp>
        <p:nvSpPr>
          <p:cNvPr id="17" name="Text 15"/>
          <p:cNvSpPr/>
          <p:nvPr/>
        </p:nvSpPr>
        <p:spPr>
          <a:xfrm>
            <a:off x="4937760" y="3977640"/>
            <a:ext cx="3931920" cy="603504"/>
          </a:xfrm>
          <a:prstGeom prst="rect">
            <a:avLst/>
          </a:prstGeom>
          <a:noFill/>
          <a:ln/>
        </p:spPr>
        <p:txBody>
          <a:bodyPr wrap="square" lIns="0" tIns="0" rIns="0" bIns="0" rtlCol="0" anchor="ctr"/>
          <a:lstStyle/>
          <a:p>
            <a:pPr marL="0" indent="0">
              <a:buNone/>
            </a:pPr>
            <a:r>
              <a:rPr lang="en-US" sz="1100" dirty="0">
                <a:solidFill>
                  <a:srgbClr val="FFFFFF"/>
                </a:solidFill>
                <a:latin typeface="Arial" pitchFamily="34" charset="0"/>
                <a:ea typeface="Arial" pitchFamily="34" charset="-122"/>
                <a:cs typeface="Arial" pitchFamily="34" charset="-120"/>
              </a:rPr>
              <a:t>6.  Compartir al grupo: ¿qué ingrediente usaron primero?</a:t>
            </a:r>
            <a:endParaRPr lang="en-US" sz="1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YUDAME_A_PARTIR_DE_ESTA_IMAGE">
            <a:hlinkClick r:id="" action="ppaction://media"/>
            <a:extLst>
              <a:ext uri="{FF2B5EF4-FFF2-40B4-BE49-F238E27FC236}">
                <a16:creationId xmlns:a16="http://schemas.microsoft.com/office/drawing/2014/main" id="{8C04571A-54BA-433E-B08E-D63808906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05512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822960"/>
          </a:xfrm>
          <a:prstGeom prst="rect">
            <a:avLst/>
          </a:prstGeom>
          <a:solidFill>
            <a:srgbClr val="1F4E79"/>
          </a:solidFill>
          <a:ln w="12700">
            <a:solidFill>
              <a:srgbClr val="1F4E79"/>
            </a:solidFill>
            <a:prstDash val="solid"/>
          </a:ln>
        </p:spPr>
      </p:sp>
      <p:sp>
        <p:nvSpPr>
          <p:cNvPr id="3" name="Text 1"/>
          <p:cNvSpPr/>
          <p:nvPr/>
        </p:nvSpPr>
        <p:spPr>
          <a:xfrm>
            <a:off x="365760" y="0"/>
            <a:ext cx="8412480" cy="822960"/>
          </a:xfrm>
          <a:prstGeom prst="rect">
            <a:avLst/>
          </a:prstGeom>
          <a:noFill/>
          <a:ln/>
        </p:spPr>
        <p:txBody>
          <a:bodyPr wrap="square" lIns="0" tIns="0" rIns="0" bIns="0" rtlCol="0" anchor="ctr"/>
          <a:lstStyle/>
          <a:p>
            <a:pPr marL="0" indent="0">
              <a:buNone/>
            </a:pPr>
            <a:r>
              <a:rPr lang="en-US" sz="2600" b="1" dirty="0">
                <a:solidFill>
                  <a:srgbClr val="FFFFFF"/>
                </a:solidFill>
                <a:latin typeface="Cambria" pitchFamily="34" charset="0"/>
                <a:ea typeface="Cambria" pitchFamily="34" charset="-122"/>
                <a:cs typeface="Cambria" pitchFamily="34" charset="-120"/>
              </a:rPr>
              <a:t>¿GPT o ChatGPT?  No es lo mismo.</a:t>
            </a:r>
            <a:endParaRPr lang="en-US" sz="2600" dirty="0"/>
          </a:p>
        </p:txBody>
      </p:sp>
      <p:sp>
        <p:nvSpPr>
          <p:cNvPr id="4" name="Text 2"/>
          <p:cNvSpPr/>
          <p:nvPr/>
        </p:nvSpPr>
        <p:spPr>
          <a:xfrm>
            <a:off x="365760" y="914400"/>
            <a:ext cx="8412480" cy="411480"/>
          </a:xfrm>
          <a:prstGeom prst="rect">
            <a:avLst/>
          </a:prstGeom>
          <a:noFill/>
          <a:ln/>
        </p:spPr>
        <p:txBody>
          <a:bodyPr wrap="square" lIns="0" tIns="0" rIns="0" bIns="0" rtlCol="0" anchor="ctr"/>
          <a:lstStyle/>
          <a:p>
            <a:pPr marL="0" indent="0">
              <a:buNone/>
            </a:pPr>
            <a:r>
              <a:rPr lang="en-US" sz="1300" dirty="0">
                <a:solidFill>
                  <a:srgbClr val="555555"/>
                </a:solidFill>
                <a:latin typeface="Arial" pitchFamily="34" charset="0"/>
                <a:ea typeface="Arial" pitchFamily="34" charset="-122"/>
                <a:cs typeface="Arial" pitchFamily="34" charset="-120"/>
              </a:rPr>
              <a:t>Antes de usar LIA, hay que entender qué tipo de herramienta estamos usando.</a:t>
            </a:r>
            <a:endParaRPr lang="en-US" sz="1300" dirty="0"/>
          </a:p>
        </p:txBody>
      </p:sp>
      <p:sp>
        <p:nvSpPr>
          <p:cNvPr id="5" name="Shape 3"/>
          <p:cNvSpPr/>
          <p:nvPr/>
        </p:nvSpPr>
        <p:spPr>
          <a:xfrm>
            <a:off x="365760" y="1417320"/>
            <a:ext cx="3840480" cy="3108960"/>
          </a:xfrm>
          <a:prstGeom prst="roundRect">
            <a:avLst>
              <a:gd name="adj" fmla="val 3529"/>
            </a:avLst>
          </a:prstGeom>
          <a:solidFill>
            <a:srgbClr val="FFF3E0"/>
          </a:solidFill>
          <a:ln w="19050">
            <a:solidFill>
              <a:srgbClr val="FFAA44"/>
            </a:solidFill>
            <a:prstDash val="solid"/>
          </a:ln>
          <a:effectLst>
            <a:outerShdw blurRad="101600" dist="38100" dir="2700000" algn="bl" rotWithShape="0">
              <a:srgbClr val="000000">
                <a:alpha val="13000"/>
              </a:srgbClr>
            </a:outerShdw>
          </a:effectLst>
        </p:spPr>
      </p:sp>
      <p:sp>
        <p:nvSpPr>
          <p:cNvPr id="6" name="Shape 4"/>
          <p:cNvSpPr/>
          <p:nvPr/>
        </p:nvSpPr>
        <p:spPr>
          <a:xfrm>
            <a:off x="365760" y="1417320"/>
            <a:ext cx="3840480" cy="548640"/>
          </a:xfrm>
          <a:prstGeom prst="rect">
            <a:avLst/>
          </a:prstGeom>
          <a:solidFill>
            <a:srgbClr val="FFAA44"/>
          </a:solidFill>
          <a:ln w="12700">
            <a:solidFill>
              <a:srgbClr val="FFAA44"/>
            </a:solidFill>
            <a:prstDash val="solid"/>
          </a:ln>
        </p:spPr>
      </p:sp>
      <p:sp>
        <p:nvSpPr>
          <p:cNvPr id="7" name="Text 5"/>
          <p:cNvSpPr/>
          <p:nvPr/>
        </p:nvSpPr>
        <p:spPr>
          <a:xfrm>
            <a:off x="457200" y="1417320"/>
            <a:ext cx="3657600" cy="548640"/>
          </a:xfrm>
          <a:prstGeom prst="rect">
            <a:avLst/>
          </a:prstGeom>
          <a:noFill/>
          <a:ln/>
        </p:spPr>
        <p:txBody>
          <a:bodyPr wrap="square" lIns="0" tIns="0" rIns="0" bIns="0" rtlCol="0" anchor="ctr"/>
          <a:lstStyle/>
          <a:p>
            <a:pPr marL="0" indent="0">
              <a:buNone/>
            </a:pPr>
            <a:r>
              <a:rPr lang="en-US" sz="1400" b="1" dirty="0">
                <a:solidFill>
                  <a:srgbClr val="FFFFFF"/>
                </a:solidFill>
                <a:latin typeface="Arial" pitchFamily="34" charset="0"/>
                <a:ea typeface="Arial" pitchFamily="34" charset="-122"/>
                <a:cs typeface="Arial" pitchFamily="34" charset="-120"/>
              </a:rPr>
              <a:t>ChatGPT / IA Genérica</a:t>
            </a:r>
            <a:endParaRPr lang="en-US" sz="1400" dirty="0"/>
          </a:p>
        </p:txBody>
      </p:sp>
      <p:sp>
        <p:nvSpPr>
          <p:cNvPr id="8" name="Text 6"/>
          <p:cNvSpPr/>
          <p:nvPr/>
        </p:nvSpPr>
        <p:spPr>
          <a:xfrm>
            <a:off x="502920" y="2057400"/>
            <a:ext cx="3566160" cy="237744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1A1A1A"/>
                </a:solidFill>
                <a:latin typeface="Arial" pitchFamily="34" charset="0"/>
                <a:ea typeface="Arial" pitchFamily="34" charset="-122"/>
                <a:cs typeface="Arial" pitchFamily="34" charset="-120"/>
              </a:rPr>
              <a:t>Es un modelo general de lenguaje.</a:t>
            </a:r>
            <a:endParaRPr lang="en-US" sz="1200" dirty="0"/>
          </a:p>
          <a:p>
            <a:pPr marL="342900" indent="-342900">
              <a:spcAft>
                <a:spcPts val="600"/>
              </a:spcAft>
              <a:buSzPct val="100000"/>
              <a:buChar char="•"/>
            </a:pPr>
            <a:r>
              <a:rPr lang="en-US" sz="1200" dirty="0">
                <a:solidFill>
                  <a:srgbClr val="1A1A1A"/>
                </a:solidFill>
                <a:latin typeface="Arial" pitchFamily="34" charset="0"/>
                <a:ea typeface="Arial" pitchFamily="34" charset="-122"/>
                <a:cs typeface="Arial" pitchFamily="34" charset="-120"/>
              </a:rPr>
              <a:t>No tiene contexto pedagógico específico.</a:t>
            </a:r>
            <a:endParaRPr lang="en-US" sz="1200" dirty="0"/>
          </a:p>
          <a:p>
            <a:pPr marL="342900" indent="-342900">
              <a:spcAft>
                <a:spcPts val="600"/>
              </a:spcAft>
              <a:buSzPct val="100000"/>
              <a:buChar char="•"/>
            </a:pPr>
            <a:r>
              <a:rPr lang="en-US" sz="1200" dirty="0">
                <a:solidFill>
                  <a:srgbClr val="1A1A1A"/>
                </a:solidFill>
                <a:latin typeface="Arial" pitchFamily="34" charset="0"/>
                <a:ea typeface="Arial" pitchFamily="34" charset="-122"/>
                <a:cs typeface="Arial" pitchFamily="34" charset="-120"/>
              </a:rPr>
              <a:t>Responde rápido, pero puede inventar, mezclar marcos o diagnosticar sin fundamento.</a:t>
            </a:r>
            <a:endParaRPr lang="en-US" sz="1200" dirty="0"/>
          </a:p>
          <a:p>
            <a:pPr marL="342900" indent="-342900">
              <a:spcAft>
                <a:spcPts val="600"/>
              </a:spcAft>
              <a:buSzPct val="100000"/>
              <a:buChar char="•"/>
            </a:pPr>
            <a:r>
              <a:rPr lang="en-US" sz="1200" dirty="0">
                <a:solidFill>
                  <a:srgbClr val="1A1A1A"/>
                </a:solidFill>
                <a:latin typeface="Arial" pitchFamily="34" charset="0"/>
                <a:ea typeface="Arial" pitchFamily="34" charset="-122"/>
                <a:cs typeface="Arial" pitchFamily="34" charset="-120"/>
              </a:rPr>
              <a:t>No conoce DUA, AS en México, NEM ni UDEEI.</a:t>
            </a:r>
            <a:endParaRPr lang="en-US" sz="1200" dirty="0"/>
          </a:p>
          <a:p>
            <a:pPr marL="342900" indent="-342900">
              <a:spcAft>
                <a:spcPts val="600"/>
              </a:spcAft>
              <a:buSzPct val="100000"/>
              <a:buChar char="•"/>
            </a:pPr>
            <a:r>
              <a:rPr lang="en-US" sz="1200" dirty="0">
                <a:solidFill>
                  <a:srgbClr val="1A1A1A"/>
                </a:solidFill>
                <a:latin typeface="Arial" pitchFamily="34" charset="0"/>
                <a:ea typeface="Arial" pitchFamily="34" charset="-122"/>
                <a:cs typeface="Arial" pitchFamily="34" charset="-120"/>
              </a:rPr>
              <a:t>Sin instrucciones claras, su respuesta es genérica.</a:t>
            </a:r>
            <a:endParaRPr lang="en-US" sz="1200" dirty="0"/>
          </a:p>
        </p:txBody>
      </p:sp>
      <p:sp>
        <p:nvSpPr>
          <p:cNvPr id="9" name="Shape 7"/>
          <p:cNvSpPr/>
          <p:nvPr/>
        </p:nvSpPr>
        <p:spPr>
          <a:xfrm>
            <a:off x="4297680" y="2560320"/>
            <a:ext cx="548640" cy="548640"/>
          </a:xfrm>
          <a:prstGeom prst="roundRect">
            <a:avLst>
              <a:gd name="adj" fmla="val 50000"/>
            </a:avLst>
          </a:prstGeom>
          <a:solidFill>
            <a:srgbClr val="1E6B3C"/>
          </a:solidFill>
          <a:ln w="12700">
            <a:solidFill>
              <a:srgbClr val="1E6B3C"/>
            </a:solidFill>
            <a:prstDash val="solid"/>
          </a:ln>
        </p:spPr>
      </p:sp>
      <p:sp>
        <p:nvSpPr>
          <p:cNvPr id="10" name="Text 8"/>
          <p:cNvSpPr/>
          <p:nvPr/>
        </p:nvSpPr>
        <p:spPr>
          <a:xfrm>
            <a:off x="4297680" y="2560320"/>
            <a:ext cx="548640" cy="548640"/>
          </a:xfrm>
          <a:prstGeom prst="rect">
            <a:avLst/>
          </a:prstGeom>
          <a:noFill/>
          <a:ln/>
        </p:spPr>
        <p:txBody>
          <a:bodyPr wrap="square" lIns="0" tIns="0" rIns="0" bIns="0" rtlCol="0" anchor="ctr"/>
          <a:lstStyle/>
          <a:p>
            <a:pPr marL="0" indent="0" algn="ctr">
              <a:buNone/>
            </a:pPr>
            <a:r>
              <a:rPr lang="en-US" sz="2000" b="1" dirty="0">
                <a:solidFill>
                  <a:srgbClr val="FFFFFF"/>
                </a:solidFill>
              </a:rPr>
              <a:t>→</a:t>
            </a:r>
            <a:endParaRPr lang="en-US" sz="2000" dirty="0"/>
          </a:p>
        </p:txBody>
      </p:sp>
      <p:sp>
        <p:nvSpPr>
          <p:cNvPr id="11" name="Shape 9"/>
          <p:cNvSpPr/>
          <p:nvPr/>
        </p:nvSpPr>
        <p:spPr>
          <a:xfrm>
            <a:off x="4937760" y="1417320"/>
            <a:ext cx="3840480" cy="3108960"/>
          </a:xfrm>
          <a:prstGeom prst="roundRect">
            <a:avLst>
              <a:gd name="adj" fmla="val 3529"/>
            </a:avLst>
          </a:prstGeom>
          <a:solidFill>
            <a:srgbClr val="E1F5EE"/>
          </a:solidFill>
          <a:ln w="19050">
            <a:solidFill>
              <a:srgbClr val="1E6B3C"/>
            </a:solidFill>
            <a:prstDash val="solid"/>
          </a:ln>
          <a:effectLst>
            <a:outerShdw blurRad="101600" dist="38100" dir="2700000" algn="bl" rotWithShape="0">
              <a:srgbClr val="000000">
                <a:alpha val="13000"/>
              </a:srgbClr>
            </a:outerShdw>
          </a:effectLst>
        </p:spPr>
      </p:sp>
      <p:sp>
        <p:nvSpPr>
          <p:cNvPr id="12" name="Shape 10"/>
          <p:cNvSpPr/>
          <p:nvPr/>
        </p:nvSpPr>
        <p:spPr>
          <a:xfrm>
            <a:off x="4937760" y="1417320"/>
            <a:ext cx="3840480" cy="548640"/>
          </a:xfrm>
          <a:prstGeom prst="rect">
            <a:avLst/>
          </a:prstGeom>
          <a:solidFill>
            <a:srgbClr val="1E6B3C"/>
          </a:solidFill>
          <a:ln w="12700">
            <a:solidFill>
              <a:srgbClr val="1E6B3C"/>
            </a:solidFill>
            <a:prstDash val="solid"/>
          </a:ln>
        </p:spPr>
      </p:sp>
      <p:sp>
        <p:nvSpPr>
          <p:cNvPr id="13" name="Text 11"/>
          <p:cNvSpPr/>
          <p:nvPr/>
        </p:nvSpPr>
        <p:spPr>
          <a:xfrm>
            <a:off x="5029200" y="1417320"/>
            <a:ext cx="3657600" cy="548640"/>
          </a:xfrm>
          <a:prstGeom prst="rect">
            <a:avLst/>
          </a:prstGeom>
          <a:noFill/>
          <a:ln/>
        </p:spPr>
        <p:txBody>
          <a:bodyPr wrap="square" lIns="0" tIns="0" rIns="0" bIns="0" rtlCol="0" anchor="ctr"/>
          <a:lstStyle/>
          <a:p>
            <a:pPr marL="0" indent="0">
              <a:buNone/>
            </a:pPr>
            <a:r>
              <a:rPr lang="en-US" sz="1300" b="1" dirty="0">
                <a:solidFill>
                  <a:srgbClr val="FFFFFF"/>
                </a:solidFill>
                <a:latin typeface="Arial" pitchFamily="34" charset="0"/>
                <a:ea typeface="Arial" pitchFamily="34" charset="-122"/>
                <a:cs typeface="Arial" pitchFamily="34" charset="-120"/>
              </a:rPr>
              <a:t>LIA DUA 3.0 + AS — GPT Personalizado</a:t>
            </a:r>
            <a:endParaRPr lang="en-US" sz="1300" dirty="0"/>
          </a:p>
        </p:txBody>
      </p:sp>
      <p:sp>
        <p:nvSpPr>
          <p:cNvPr id="14" name="Text 12"/>
          <p:cNvSpPr/>
          <p:nvPr/>
        </p:nvSpPr>
        <p:spPr>
          <a:xfrm>
            <a:off x="5074920" y="2057400"/>
            <a:ext cx="3566160" cy="2377440"/>
          </a:xfrm>
          <a:prstGeom prst="rect">
            <a:avLst/>
          </a:prstGeom>
          <a:noFill/>
          <a:ln/>
        </p:spPr>
        <p:txBody>
          <a:bodyPr wrap="square" lIns="0" tIns="0" rIns="0" bIns="0" rtlCol="0" anchor="t"/>
          <a:lstStyle/>
          <a:p>
            <a:pPr marL="342900" indent="-342900">
              <a:spcAft>
                <a:spcPts val="600"/>
              </a:spcAft>
              <a:buSzPct val="100000"/>
              <a:buChar char="•"/>
            </a:pPr>
            <a:r>
              <a:rPr lang="en-US" sz="1200" dirty="0">
                <a:solidFill>
                  <a:srgbClr val="1A1A1A"/>
                </a:solidFill>
                <a:latin typeface="Arial" pitchFamily="34" charset="0"/>
                <a:ea typeface="Arial" pitchFamily="34" charset="-122"/>
                <a:cs typeface="Arial" pitchFamily="34" charset="-120"/>
              </a:rPr>
              <a:t>Es un GPT alimentado con una base de conocimiento especializada.</a:t>
            </a:r>
            <a:endParaRPr lang="en-US" sz="1200" dirty="0"/>
          </a:p>
          <a:p>
            <a:pPr marL="342900" indent="-342900">
              <a:spcAft>
                <a:spcPts val="600"/>
              </a:spcAft>
              <a:buSzPct val="100000"/>
              <a:buChar char="•"/>
            </a:pPr>
            <a:r>
              <a:rPr lang="en-US" sz="1200" dirty="0">
                <a:solidFill>
                  <a:srgbClr val="1A1A1A"/>
                </a:solidFill>
                <a:latin typeface="Arial" pitchFamily="34" charset="0"/>
                <a:ea typeface="Arial" pitchFamily="34" charset="-122"/>
                <a:cs typeface="Arial" pitchFamily="34" charset="-120"/>
              </a:rPr>
              <a:t>Conoce DUA 3.0 (CAST), AS en México (SEP), NEM y UDEEI/USAER.</a:t>
            </a:r>
            <a:endParaRPr lang="en-US" sz="1200" dirty="0"/>
          </a:p>
          <a:p>
            <a:pPr marL="342900" indent="-342900">
              <a:spcAft>
                <a:spcPts val="600"/>
              </a:spcAft>
              <a:buSzPct val="100000"/>
              <a:buChar char="•"/>
            </a:pPr>
            <a:r>
              <a:rPr lang="en-US" sz="1200" dirty="0">
                <a:solidFill>
                  <a:srgbClr val="1A1A1A"/>
                </a:solidFill>
                <a:latin typeface="Arial" pitchFamily="34" charset="0"/>
                <a:ea typeface="Arial" pitchFamily="34" charset="-122"/>
                <a:cs typeface="Arial" pitchFamily="34" charset="-120"/>
              </a:rPr>
              <a:t>Tiene reglas éticas: no diagnostica, no inventa, no sustituye al docente.</a:t>
            </a:r>
            <a:endParaRPr lang="en-US" sz="1200" dirty="0"/>
          </a:p>
          <a:p>
            <a:pPr marL="342900" indent="-342900">
              <a:spcAft>
                <a:spcPts val="600"/>
              </a:spcAft>
              <a:buSzPct val="100000"/>
              <a:buChar char="•"/>
            </a:pPr>
            <a:r>
              <a:rPr lang="en-US" sz="1200" dirty="0">
                <a:solidFill>
                  <a:srgbClr val="1A1A1A"/>
                </a:solidFill>
                <a:latin typeface="Arial" pitchFamily="34" charset="0"/>
                <a:ea typeface="Arial" pitchFamily="34" charset="-122"/>
                <a:cs typeface="Arial" pitchFamily="34" charset="-120"/>
              </a:rPr>
              <a:t>Pregunta antes de diseñar. Trabaja desde la variabilidad real del estudiante.</a:t>
            </a:r>
            <a:endParaRPr lang="en-US" sz="1200" dirty="0"/>
          </a:p>
          <a:p>
            <a:pPr marL="342900" indent="-342900">
              <a:spcAft>
                <a:spcPts val="600"/>
              </a:spcAft>
              <a:buSzPct val="100000"/>
              <a:buChar char="•"/>
            </a:pPr>
            <a:r>
              <a:rPr lang="en-US" sz="1200" dirty="0">
                <a:solidFill>
                  <a:srgbClr val="1A1A1A"/>
                </a:solidFill>
                <a:latin typeface="Arial" pitchFamily="34" charset="0"/>
                <a:ea typeface="Arial" pitchFamily="34" charset="-122"/>
                <a:cs typeface="Arial" pitchFamily="34" charset="-120"/>
              </a:rPr>
              <a:t>Su calidad depende de lo que le dimos de comer.</a:t>
            </a:r>
            <a:endParaRPr lang="en-US" sz="1200" dirty="0"/>
          </a:p>
        </p:txBody>
      </p:sp>
      <p:sp>
        <p:nvSpPr>
          <p:cNvPr id="15" name="Shape 13"/>
          <p:cNvSpPr/>
          <p:nvPr/>
        </p:nvSpPr>
        <p:spPr>
          <a:xfrm>
            <a:off x="365760" y="4617720"/>
            <a:ext cx="8412480" cy="384048"/>
          </a:xfrm>
          <a:prstGeom prst="roundRect">
            <a:avLst>
              <a:gd name="adj" fmla="val 19048"/>
            </a:avLst>
          </a:prstGeom>
          <a:solidFill>
            <a:srgbClr val="D6E4F0"/>
          </a:solidFill>
          <a:ln w="12700">
            <a:solidFill>
              <a:srgbClr val="1F4E79"/>
            </a:solidFill>
            <a:prstDash val="solid"/>
          </a:ln>
        </p:spPr>
      </p:sp>
      <p:sp>
        <p:nvSpPr>
          <p:cNvPr id="16" name="Text 14"/>
          <p:cNvSpPr/>
          <p:nvPr/>
        </p:nvSpPr>
        <p:spPr>
          <a:xfrm>
            <a:off x="365760" y="4617720"/>
            <a:ext cx="8412480" cy="384048"/>
          </a:xfrm>
          <a:prstGeom prst="rect">
            <a:avLst/>
          </a:prstGeom>
          <a:noFill/>
          <a:ln/>
        </p:spPr>
        <p:txBody>
          <a:bodyPr wrap="square" lIns="0" tIns="0" rIns="0" bIns="0" rtlCol="0" anchor="ctr"/>
          <a:lstStyle/>
          <a:p>
            <a:pPr marL="0" indent="0" algn="ctr">
              <a:buNone/>
            </a:pPr>
            <a:r>
              <a:rPr lang="en-US" sz="1300" b="1" dirty="0">
                <a:solidFill>
                  <a:srgbClr val="1F4E79"/>
                </a:solidFill>
                <a:latin typeface="Arial" pitchFamily="34" charset="0"/>
                <a:ea typeface="Arial" pitchFamily="34" charset="-122"/>
                <a:cs typeface="Arial" pitchFamily="34" charset="-120"/>
              </a:rPr>
              <a:t>La diferencia no está en la tecnología. Está en lo que le dimos de comer.</a:t>
            </a:r>
            <a:endParaRPr lang="en-US" sz="13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F980935-6AFC-428A-A5CF-115F838A91B2}"/>
              </a:ext>
            </a:extLst>
          </p:cNvPr>
          <p:cNvPicPr>
            <a:picLocks noChangeAspect="1"/>
          </p:cNvPicPr>
          <p:nvPr/>
        </p:nvPicPr>
        <p:blipFill>
          <a:blip r:embed="rId2"/>
          <a:stretch>
            <a:fillRect/>
          </a:stretch>
        </p:blipFill>
        <p:spPr>
          <a:xfrm>
            <a:off x="2429" y="0"/>
            <a:ext cx="9139141" cy="5143500"/>
          </a:xfrm>
          <a:prstGeom prst="rect">
            <a:avLst/>
          </a:prstGeom>
        </p:spPr>
      </p:pic>
      <p:pic>
        <p:nvPicPr>
          <p:cNvPr id="5" name="Imagen 4">
            <a:extLst>
              <a:ext uri="{FF2B5EF4-FFF2-40B4-BE49-F238E27FC236}">
                <a16:creationId xmlns:a16="http://schemas.microsoft.com/office/drawing/2014/main" id="{88407A1D-118C-4A90-A0A6-B3EEA7F91DC4}"/>
              </a:ext>
            </a:extLst>
          </p:cNvPr>
          <p:cNvPicPr>
            <a:picLocks noChangeAspect="1"/>
          </p:cNvPicPr>
          <p:nvPr/>
        </p:nvPicPr>
        <p:blipFill>
          <a:blip r:embed="rId3"/>
          <a:stretch>
            <a:fillRect/>
          </a:stretch>
        </p:blipFill>
        <p:spPr>
          <a:xfrm>
            <a:off x="2892939" y="1692976"/>
            <a:ext cx="3358121" cy="3358121"/>
          </a:xfrm>
          <a:prstGeom prst="rect">
            <a:avLst/>
          </a:prstGeom>
        </p:spPr>
      </p:pic>
    </p:spTree>
    <p:extLst>
      <p:ext uri="{BB962C8B-B14F-4D97-AF65-F5344CB8AC3E}">
        <p14:creationId xmlns:p14="http://schemas.microsoft.com/office/powerpoint/2010/main" val="3784749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822960"/>
          </a:xfrm>
          <a:prstGeom prst="rect">
            <a:avLst/>
          </a:prstGeom>
          <a:solidFill>
            <a:srgbClr val="2C5F2D"/>
          </a:solidFill>
          <a:ln w="12700">
            <a:solidFill>
              <a:srgbClr val="2C5F2D"/>
            </a:solidFill>
            <a:prstDash val="solid"/>
          </a:ln>
        </p:spPr>
      </p:sp>
      <p:sp>
        <p:nvSpPr>
          <p:cNvPr id="3" name="Text 1"/>
          <p:cNvSpPr/>
          <p:nvPr/>
        </p:nvSpPr>
        <p:spPr>
          <a:xfrm>
            <a:off x="365760" y="0"/>
            <a:ext cx="8412480" cy="822960"/>
          </a:xfrm>
          <a:prstGeom prst="rect">
            <a:avLst/>
          </a:prstGeom>
          <a:noFill/>
          <a:ln/>
        </p:spPr>
        <p:txBody>
          <a:bodyPr wrap="square" lIns="0" tIns="0" rIns="0" bIns="0" rtlCol="0" anchor="ctr"/>
          <a:lstStyle/>
          <a:p>
            <a:pPr marL="0" indent="0">
              <a:buNone/>
            </a:pPr>
            <a:r>
              <a:rPr lang="en-US" sz="2200" b="1" dirty="0">
                <a:solidFill>
                  <a:srgbClr val="FFFFFF"/>
                </a:solidFill>
                <a:latin typeface="Cambria" pitchFamily="34" charset="0"/>
                <a:ea typeface="Cambria" pitchFamily="34" charset="-122"/>
                <a:cs typeface="Cambria" pitchFamily="34" charset="-120"/>
              </a:rPr>
              <a:t>Caso Breve para la Actividad — No diagnosticar</a:t>
            </a:r>
            <a:endParaRPr lang="en-US" sz="2200" dirty="0"/>
          </a:p>
        </p:txBody>
      </p:sp>
      <p:sp>
        <p:nvSpPr>
          <p:cNvPr id="4" name="Shape 2"/>
          <p:cNvSpPr/>
          <p:nvPr/>
        </p:nvSpPr>
        <p:spPr>
          <a:xfrm>
            <a:off x="365760" y="960120"/>
            <a:ext cx="8412480" cy="2176272"/>
          </a:xfrm>
          <a:prstGeom prst="roundRect">
            <a:avLst>
              <a:gd name="adj" fmla="val 5882"/>
            </a:avLst>
          </a:prstGeom>
          <a:solidFill>
            <a:srgbClr val="F1F8E9"/>
          </a:solidFill>
          <a:ln w="19050">
            <a:solidFill>
              <a:srgbClr val="2C5F2D"/>
            </a:solidFill>
            <a:prstDash val="solid"/>
          </a:ln>
          <a:effectLst>
            <a:outerShdw blurRad="101600" dist="38100" dir="2700000" algn="bl" rotWithShape="0">
              <a:srgbClr val="000000">
                <a:alpha val="13000"/>
              </a:srgbClr>
            </a:outerShdw>
          </a:effectLst>
        </p:spPr>
      </p:sp>
      <p:sp>
        <p:nvSpPr>
          <p:cNvPr id="5" name="Text 3"/>
          <p:cNvSpPr/>
          <p:nvPr/>
        </p:nvSpPr>
        <p:spPr>
          <a:xfrm>
            <a:off x="594360" y="1051560"/>
            <a:ext cx="7955280" cy="365760"/>
          </a:xfrm>
          <a:prstGeom prst="rect">
            <a:avLst/>
          </a:prstGeom>
          <a:noFill/>
          <a:ln/>
        </p:spPr>
        <p:txBody>
          <a:bodyPr wrap="square" lIns="0" tIns="0" rIns="0" bIns="0" rtlCol="0" anchor="ctr"/>
          <a:lstStyle/>
          <a:p>
            <a:pPr marL="0" indent="0">
              <a:buNone/>
            </a:pPr>
            <a:r>
              <a:rPr lang="en-US" sz="1500" b="1" dirty="0">
                <a:solidFill>
                  <a:srgbClr val="2C5F2D"/>
                </a:solidFill>
                <a:latin typeface="Cambria" pitchFamily="34" charset="0"/>
                <a:ea typeface="Cambria" pitchFamily="34" charset="-122"/>
                <a:cs typeface="Cambria" pitchFamily="34" charset="-120"/>
              </a:rPr>
              <a:t>📋  El caso de Valeria, 5° de primaria</a:t>
            </a:r>
            <a:endParaRPr lang="en-US" sz="1500" dirty="0"/>
          </a:p>
        </p:txBody>
      </p:sp>
      <p:sp>
        <p:nvSpPr>
          <p:cNvPr id="6" name="Text 4"/>
          <p:cNvSpPr/>
          <p:nvPr/>
        </p:nvSpPr>
        <p:spPr>
          <a:xfrm>
            <a:off x="594360" y="1481328"/>
            <a:ext cx="7955280" cy="1572768"/>
          </a:xfrm>
          <a:prstGeom prst="rect">
            <a:avLst/>
          </a:prstGeom>
          <a:noFill/>
          <a:ln/>
        </p:spPr>
        <p:txBody>
          <a:bodyPr wrap="square" lIns="0" tIns="0" rIns="0" bIns="0" rtlCol="0" anchor="t"/>
          <a:lstStyle/>
          <a:p>
            <a:pPr marL="0" indent="0">
              <a:buNone/>
            </a:pPr>
            <a:r>
              <a:rPr lang="en-US" sz="1150" dirty="0">
                <a:solidFill>
                  <a:srgbClr val="1A1A1A"/>
                </a:solidFill>
                <a:latin typeface="Arial" pitchFamily="34" charset="0"/>
                <a:ea typeface="Arial" pitchFamily="34" charset="-122"/>
                <a:cs typeface="Arial" pitchFamily="34" charset="-120"/>
              </a:rPr>
              <a:t>Valeria termina sus actividades rápido y luego empieza a molestar a sus compañeros o se desconecta. Su maestra dice que 'ya sabe todo' y por eso le da más ejercicios del libro. Valeria los hace en minutos y vuelve a aburrirse.</a:t>
            </a:r>
            <a:endParaRPr lang="en-US" sz="1150" dirty="0"/>
          </a:p>
          <a:p>
            <a:pPr marL="0" indent="0">
              <a:buNone/>
            </a:pPr>
            <a:endParaRPr lang="en-US" sz="1150" dirty="0"/>
          </a:p>
          <a:p>
            <a:pPr marL="0" indent="0">
              <a:buNone/>
            </a:pPr>
            <a:r>
              <a:rPr lang="en-US" sz="1150" dirty="0">
                <a:solidFill>
                  <a:srgbClr val="1A1A1A"/>
                </a:solidFill>
                <a:latin typeface="Arial" pitchFamily="34" charset="0"/>
                <a:ea typeface="Arial" pitchFamily="34" charset="-122"/>
                <a:cs typeface="Arial" pitchFamily="34" charset="-120"/>
              </a:rPr>
              <a:t>En recreo, Valeria organiza juegos complejos con reglas que ella misma inventa y modifica en el momento. Sus compañeros la siguen porque resuelve conflictos rápido y hace que todo sea interesante.</a:t>
            </a:r>
            <a:endParaRPr lang="en-US" sz="1150" dirty="0"/>
          </a:p>
          <a:p>
            <a:pPr marL="0" indent="0">
              <a:buNone/>
            </a:pPr>
            <a:endParaRPr lang="en-US" sz="1150" dirty="0"/>
          </a:p>
          <a:p>
            <a:pPr marL="0" indent="0">
              <a:buNone/>
            </a:pPr>
            <a:r>
              <a:rPr lang="en-US" sz="1150" dirty="0">
                <a:solidFill>
                  <a:srgbClr val="1A1A1A"/>
                </a:solidFill>
                <a:latin typeface="Arial" pitchFamily="34" charset="0"/>
                <a:ea typeface="Arial" pitchFamily="34" charset="-122"/>
                <a:cs typeface="Arial" pitchFamily="34" charset="-120"/>
              </a:rPr>
              <a:t>En la clase de ciencias, preguntó: '¿Por qué seguimos enseñando lo mismo si ya hay nuevos descubrimientos?' La maestra no supo qué responder.</a:t>
            </a:r>
            <a:endParaRPr lang="en-US" sz="1150" dirty="0"/>
          </a:p>
        </p:txBody>
      </p:sp>
      <p:sp>
        <p:nvSpPr>
          <p:cNvPr id="7" name="Text 5"/>
          <p:cNvSpPr/>
          <p:nvPr/>
        </p:nvSpPr>
        <p:spPr>
          <a:xfrm>
            <a:off x="365760" y="3246120"/>
            <a:ext cx="8412480" cy="320040"/>
          </a:xfrm>
          <a:prstGeom prst="rect">
            <a:avLst/>
          </a:prstGeom>
          <a:noFill/>
          <a:ln/>
        </p:spPr>
        <p:txBody>
          <a:bodyPr wrap="square" lIns="0" tIns="0" rIns="0" bIns="0" rtlCol="0" anchor="ctr"/>
          <a:lstStyle/>
          <a:p>
            <a:pPr marL="0" indent="0">
              <a:buNone/>
            </a:pPr>
            <a:r>
              <a:rPr lang="en-US" sz="1300" b="1" dirty="0">
                <a:solidFill>
                  <a:srgbClr val="2C5F2D"/>
                </a:solidFill>
                <a:latin typeface="Arial" pitchFamily="34" charset="0"/>
                <a:ea typeface="Arial" pitchFamily="34" charset="-122"/>
                <a:cs typeface="Arial" pitchFamily="34" charset="-120"/>
              </a:rPr>
              <a:t>Preguntas para el equipo:</a:t>
            </a:r>
            <a:endParaRPr lang="en-US" sz="1300" dirty="0"/>
          </a:p>
        </p:txBody>
      </p:sp>
      <p:sp>
        <p:nvSpPr>
          <p:cNvPr id="8" name="Shape 6"/>
          <p:cNvSpPr/>
          <p:nvPr/>
        </p:nvSpPr>
        <p:spPr>
          <a:xfrm>
            <a:off x="274320" y="3639312"/>
            <a:ext cx="4160520" cy="402336"/>
          </a:xfrm>
          <a:prstGeom prst="roundRect">
            <a:avLst>
              <a:gd name="adj" fmla="val 18182"/>
            </a:avLst>
          </a:prstGeom>
          <a:solidFill>
            <a:srgbClr val="E1F5EE"/>
          </a:solidFill>
          <a:ln w="10160">
            <a:solidFill>
              <a:srgbClr val="2C5F2D"/>
            </a:solidFill>
            <a:prstDash val="solid"/>
          </a:ln>
        </p:spPr>
      </p:sp>
      <p:sp>
        <p:nvSpPr>
          <p:cNvPr id="9" name="Text 7"/>
          <p:cNvSpPr/>
          <p:nvPr/>
        </p:nvSpPr>
        <p:spPr>
          <a:xfrm>
            <a:off x="384048" y="3639312"/>
            <a:ext cx="3931920" cy="402336"/>
          </a:xfrm>
          <a:prstGeom prst="rect">
            <a:avLst/>
          </a:prstGeom>
          <a:noFill/>
          <a:ln/>
        </p:spPr>
        <p:txBody>
          <a:bodyPr wrap="square" lIns="0" tIns="0" rIns="0" bIns="0" rtlCol="0" anchor="ctr"/>
          <a:lstStyle/>
          <a:p>
            <a:pPr marL="0" indent="0">
              <a:buNone/>
            </a:pPr>
            <a:r>
              <a:rPr lang="en-US" sz="1050" dirty="0">
                <a:solidFill>
                  <a:srgbClr val="2C5F2D"/>
                </a:solidFill>
                <a:latin typeface="Arial" pitchFamily="34" charset="0"/>
                <a:ea typeface="Arial" pitchFamily="34" charset="-122"/>
                <a:cs typeface="Arial" pitchFamily="34" charset="-120"/>
              </a:rPr>
              <a:t>¿Qué observamos en Valeria?</a:t>
            </a:r>
            <a:endParaRPr lang="en-US" sz="1050" dirty="0"/>
          </a:p>
        </p:txBody>
      </p:sp>
      <p:sp>
        <p:nvSpPr>
          <p:cNvPr id="10" name="Shape 8"/>
          <p:cNvSpPr/>
          <p:nvPr/>
        </p:nvSpPr>
        <p:spPr>
          <a:xfrm>
            <a:off x="4663440" y="3639312"/>
            <a:ext cx="4160520" cy="402336"/>
          </a:xfrm>
          <a:prstGeom prst="roundRect">
            <a:avLst>
              <a:gd name="adj" fmla="val 18182"/>
            </a:avLst>
          </a:prstGeom>
          <a:solidFill>
            <a:srgbClr val="E1F5EE"/>
          </a:solidFill>
          <a:ln w="10160">
            <a:solidFill>
              <a:srgbClr val="2C5F2D"/>
            </a:solidFill>
            <a:prstDash val="solid"/>
          </a:ln>
        </p:spPr>
      </p:sp>
      <p:sp>
        <p:nvSpPr>
          <p:cNvPr id="11" name="Text 9"/>
          <p:cNvSpPr/>
          <p:nvPr/>
        </p:nvSpPr>
        <p:spPr>
          <a:xfrm>
            <a:off x="4773168" y="3639312"/>
            <a:ext cx="3931920" cy="402336"/>
          </a:xfrm>
          <a:prstGeom prst="rect">
            <a:avLst/>
          </a:prstGeom>
          <a:noFill/>
          <a:ln/>
        </p:spPr>
        <p:txBody>
          <a:bodyPr wrap="square" lIns="0" tIns="0" rIns="0" bIns="0" rtlCol="0" anchor="ctr"/>
          <a:lstStyle/>
          <a:p>
            <a:pPr marL="0" indent="0">
              <a:buNone/>
            </a:pPr>
            <a:r>
              <a:rPr lang="en-US" sz="1050" dirty="0">
                <a:solidFill>
                  <a:srgbClr val="2C5F2D"/>
                </a:solidFill>
                <a:latin typeface="Arial" pitchFamily="34" charset="0"/>
                <a:ea typeface="Arial" pitchFamily="34" charset="-122"/>
                <a:cs typeface="Arial" pitchFamily="34" charset="-120"/>
              </a:rPr>
              <a:t>¿Qué NO podemos concluir todavía?</a:t>
            </a:r>
            <a:endParaRPr lang="en-US" sz="1050" dirty="0"/>
          </a:p>
        </p:txBody>
      </p:sp>
      <p:sp>
        <p:nvSpPr>
          <p:cNvPr id="12" name="Shape 10"/>
          <p:cNvSpPr/>
          <p:nvPr/>
        </p:nvSpPr>
        <p:spPr>
          <a:xfrm>
            <a:off x="274320" y="4096512"/>
            <a:ext cx="4160520" cy="402336"/>
          </a:xfrm>
          <a:prstGeom prst="roundRect">
            <a:avLst>
              <a:gd name="adj" fmla="val 18182"/>
            </a:avLst>
          </a:prstGeom>
          <a:solidFill>
            <a:srgbClr val="E1F5EE"/>
          </a:solidFill>
          <a:ln w="10160">
            <a:solidFill>
              <a:srgbClr val="2C5F2D"/>
            </a:solidFill>
            <a:prstDash val="solid"/>
          </a:ln>
        </p:spPr>
      </p:sp>
      <p:sp>
        <p:nvSpPr>
          <p:cNvPr id="13" name="Text 11"/>
          <p:cNvSpPr/>
          <p:nvPr/>
        </p:nvSpPr>
        <p:spPr>
          <a:xfrm>
            <a:off x="384048" y="4096512"/>
            <a:ext cx="3931920" cy="402336"/>
          </a:xfrm>
          <a:prstGeom prst="rect">
            <a:avLst/>
          </a:prstGeom>
          <a:noFill/>
          <a:ln/>
        </p:spPr>
        <p:txBody>
          <a:bodyPr wrap="square" lIns="0" tIns="0" rIns="0" bIns="0" rtlCol="0" anchor="ctr"/>
          <a:lstStyle/>
          <a:p>
            <a:pPr marL="0" indent="0">
              <a:buNone/>
            </a:pPr>
            <a:r>
              <a:rPr lang="en-US" sz="1050" dirty="0">
                <a:solidFill>
                  <a:srgbClr val="2C5F2D"/>
                </a:solidFill>
                <a:latin typeface="Arial" pitchFamily="34" charset="0"/>
                <a:ea typeface="Arial" pitchFamily="34" charset="-122"/>
                <a:cs typeface="Arial" pitchFamily="34" charset="-120"/>
              </a:rPr>
              <a:t>¿Qué hipótesis pedagógicas tenemos?</a:t>
            </a:r>
            <a:endParaRPr lang="en-US" sz="1050" dirty="0"/>
          </a:p>
        </p:txBody>
      </p:sp>
      <p:sp>
        <p:nvSpPr>
          <p:cNvPr id="14" name="Shape 12"/>
          <p:cNvSpPr/>
          <p:nvPr/>
        </p:nvSpPr>
        <p:spPr>
          <a:xfrm>
            <a:off x="4663440" y="4096512"/>
            <a:ext cx="4160520" cy="402336"/>
          </a:xfrm>
          <a:prstGeom prst="roundRect">
            <a:avLst>
              <a:gd name="adj" fmla="val 18182"/>
            </a:avLst>
          </a:prstGeom>
          <a:solidFill>
            <a:srgbClr val="E1F5EE"/>
          </a:solidFill>
          <a:ln w="10160">
            <a:solidFill>
              <a:srgbClr val="2C5F2D"/>
            </a:solidFill>
            <a:prstDash val="solid"/>
          </a:ln>
        </p:spPr>
      </p:sp>
      <p:sp>
        <p:nvSpPr>
          <p:cNvPr id="15" name="Text 13"/>
          <p:cNvSpPr/>
          <p:nvPr/>
        </p:nvSpPr>
        <p:spPr>
          <a:xfrm>
            <a:off x="4773168" y="4096512"/>
            <a:ext cx="3931920" cy="402336"/>
          </a:xfrm>
          <a:prstGeom prst="rect">
            <a:avLst/>
          </a:prstGeom>
          <a:noFill/>
          <a:ln/>
        </p:spPr>
        <p:txBody>
          <a:bodyPr wrap="square" lIns="0" tIns="0" rIns="0" bIns="0" rtlCol="0" anchor="ctr"/>
          <a:lstStyle/>
          <a:p>
            <a:pPr marL="0" indent="0">
              <a:buNone/>
            </a:pPr>
            <a:r>
              <a:rPr lang="en-US" sz="1050" dirty="0">
                <a:solidFill>
                  <a:srgbClr val="2C5F2D"/>
                </a:solidFill>
                <a:latin typeface="Arial" pitchFamily="34" charset="0"/>
                <a:ea typeface="Arial" pitchFamily="34" charset="-122"/>
                <a:cs typeface="Arial" pitchFamily="34" charset="-120"/>
              </a:rPr>
              <a:t>¿Qué BAP pueden estar limitando su potencial?</a:t>
            </a:r>
            <a:endParaRPr lang="en-US" sz="1050" dirty="0"/>
          </a:p>
        </p:txBody>
      </p:sp>
      <p:sp>
        <p:nvSpPr>
          <p:cNvPr id="16" name="Shape 14"/>
          <p:cNvSpPr/>
          <p:nvPr/>
        </p:nvSpPr>
        <p:spPr>
          <a:xfrm>
            <a:off x="274320" y="4553712"/>
            <a:ext cx="4160520" cy="402336"/>
          </a:xfrm>
          <a:prstGeom prst="roundRect">
            <a:avLst>
              <a:gd name="adj" fmla="val 18182"/>
            </a:avLst>
          </a:prstGeom>
          <a:solidFill>
            <a:srgbClr val="E1F5EE"/>
          </a:solidFill>
          <a:ln w="10160">
            <a:solidFill>
              <a:srgbClr val="2C5F2D"/>
            </a:solidFill>
            <a:prstDash val="solid"/>
          </a:ln>
        </p:spPr>
      </p:sp>
      <p:sp>
        <p:nvSpPr>
          <p:cNvPr id="17" name="Text 15"/>
          <p:cNvSpPr/>
          <p:nvPr/>
        </p:nvSpPr>
        <p:spPr>
          <a:xfrm>
            <a:off x="384048" y="4553712"/>
            <a:ext cx="3931920" cy="402336"/>
          </a:xfrm>
          <a:prstGeom prst="rect">
            <a:avLst/>
          </a:prstGeom>
          <a:noFill/>
          <a:ln/>
        </p:spPr>
        <p:txBody>
          <a:bodyPr wrap="square" lIns="0" tIns="0" rIns="0" bIns="0" rtlCol="0" anchor="ctr"/>
          <a:lstStyle/>
          <a:p>
            <a:pPr marL="0" indent="0">
              <a:buNone/>
            </a:pPr>
            <a:r>
              <a:rPr lang="en-US" sz="1050" dirty="0">
                <a:solidFill>
                  <a:srgbClr val="2C5F2D"/>
                </a:solidFill>
                <a:latin typeface="Arial" pitchFamily="34" charset="0"/>
                <a:ea typeface="Arial" pitchFamily="34" charset="-122"/>
                <a:cs typeface="Arial" pitchFamily="34" charset="-120"/>
              </a:rPr>
              <a:t>¿Qué ingrediente del batido usamos primero?</a:t>
            </a:r>
            <a:endParaRPr lang="en-US" sz="1050" dirty="0"/>
          </a:p>
        </p:txBody>
      </p:sp>
      <p:sp>
        <p:nvSpPr>
          <p:cNvPr id="18" name="Shape 16"/>
          <p:cNvSpPr/>
          <p:nvPr/>
        </p:nvSpPr>
        <p:spPr>
          <a:xfrm>
            <a:off x="4663440" y="4553712"/>
            <a:ext cx="4160520" cy="402336"/>
          </a:xfrm>
          <a:prstGeom prst="roundRect">
            <a:avLst>
              <a:gd name="adj" fmla="val 18182"/>
            </a:avLst>
          </a:prstGeom>
          <a:solidFill>
            <a:srgbClr val="E1F5EE"/>
          </a:solidFill>
          <a:ln w="10160">
            <a:solidFill>
              <a:srgbClr val="2C5F2D"/>
            </a:solidFill>
            <a:prstDash val="solid"/>
          </a:ln>
        </p:spPr>
      </p:sp>
      <p:sp>
        <p:nvSpPr>
          <p:cNvPr id="19" name="Text 17"/>
          <p:cNvSpPr/>
          <p:nvPr/>
        </p:nvSpPr>
        <p:spPr>
          <a:xfrm>
            <a:off x="4773168" y="4553712"/>
            <a:ext cx="3931920" cy="402336"/>
          </a:xfrm>
          <a:prstGeom prst="rect">
            <a:avLst/>
          </a:prstGeom>
          <a:noFill/>
          <a:ln/>
        </p:spPr>
        <p:txBody>
          <a:bodyPr wrap="square" lIns="0" tIns="0" rIns="0" bIns="0" rtlCol="0" anchor="ctr"/>
          <a:lstStyle/>
          <a:p>
            <a:pPr marL="0" indent="0">
              <a:buNone/>
            </a:pPr>
            <a:r>
              <a:rPr lang="en-US" sz="1050" dirty="0">
                <a:solidFill>
                  <a:srgbClr val="2C5F2D"/>
                </a:solidFill>
                <a:latin typeface="Arial" pitchFamily="34" charset="0"/>
                <a:ea typeface="Arial" pitchFamily="34" charset="-122"/>
                <a:cs typeface="Arial" pitchFamily="34" charset="-120"/>
              </a:rPr>
              <a:t>¿Qué prompt le haríamos a LIA?</a:t>
            </a:r>
            <a:endParaRPr lang="en-US" sz="10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1">
    <p:bg>
      <p:bgPr>
        <a:solidFill>
          <a:srgbClr val="0D1B0E"/>
        </a:solidFill>
        <a:effectLst/>
      </p:bgPr>
    </p:bg>
    <p:spTree>
      <p:nvGrpSpPr>
        <p:cNvPr id="1" name=""/>
        <p:cNvGrpSpPr/>
        <p:nvPr/>
      </p:nvGrpSpPr>
      <p:grpSpPr>
        <a:xfrm>
          <a:off x="0" y="0"/>
          <a:ext cx="0" cy="0"/>
          <a:chOff x="0" y="0"/>
          <a:chExt cx="0" cy="0"/>
        </a:xfrm>
      </p:grpSpPr>
      <p:sp>
        <p:nvSpPr>
          <p:cNvPr id="2" name="Shape 0"/>
          <p:cNvSpPr/>
          <p:nvPr/>
        </p:nvSpPr>
        <p:spPr>
          <a:xfrm>
            <a:off x="5943600" y="-914400"/>
            <a:ext cx="4572000" cy="4572000"/>
          </a:xfrm>
          <a:prstGeom prst="ellipse">
            <a:avLst/>
          </a:prstGeom>
          <a:solidFill>
            <a:srgbClr val="1E6B3C">
              <a:alpha val="18000"/>
            </a:srgbClr>
          </a:solidFill>
          <a:ln w="12700">
            <a:solidFill>
              <a:srgbClr val="1E6B3C"/>
            </a:solidFill>
            <a:prstDash val="solid"/>
          </a:ln>
        </p:spPr>
      </p:sp>
      <p:sp>
        <p:nvSpPr>
          <p:cNvPr id="3" name="Shape 1"/>
          <p:cNvSpPr/>
          <p:nvPr/>
        </p:nvSpPr>
        <p:spPr>
          <a:xfrm>
            <a:off x="-914400" y="2286000"/>
            <a:ext cx="3657600" cy="3657600"/>
          </a:xfrm>
          <a:prstGeom prst="ellipse">
            <a:avLst/>
          </a:prstGeom>
          <a:solidFill>
            <a:srgbClr val="C55A11">
              <a:alpha val="15000"/>
            </a:srgbClr>
          </a:solidFill>
          <a:ln w="12700">
            <a:solidFill>
              <a:srgbClr val="C55A11"/>
            </a:solidFill>
            <a:prstDash val="solid"/>
          </a:ln>
        </p:spPr>
      </p:sp>
      <p:sp>
        <p:nvSpPr>
          <p:cNvPr id="4" name="Text 2"/>
          <p:cNvSpPr/>
          <p:nvPr/>
        </p:nvSpPr>
        <p:spPr>
          <a:xfrm>
            <a:off x="457200" y="457200"/>
            <a:ext cx="8229600" cy="502920"/>
          </a:xfrm>
          <a:prstGeom prst="rect">
            <a:avLst/>
          </a:prstGeom>
          <a:noFill/>
          <a:ln/>
        </p:spPr>
        <p:txBody>
          <a:bodyPr wrap="square" lIns="0" tIns="0" rIns="0" bIns="0" rtlCol="0" anchor="ctr"/>
          <a:lstStyle/>
          <a:p>
            <a:pPr marL="0" indent="0">
              <a:buNone/>
            </a:pPr>
            <a:r>
              <a:rPr lang="en-US" sz="2200" i="1" dirty="0">
                <a:solidFill>
                  <a:srgbClr val="AAFFAA"/>
                </a:solidFill>
                <a:latin typeface="Cambria" pitchFamily="34" charset="0"/>
                <a:ea typeface="Cambria" pitchFamily="34" charset="-122"/>
                <a:cs typeface="Cambria" pitchFamily="34" charset="-120"/>
              </a:rPr>
              <a:t>El batido está listo.</a:t>
            </a:r>
            <a:endParaRPr lang="en-US" sz="2200" dirty="0"/>
          </a:p>
        </p:txBody>
      </p:sp>
      <p:sp>
        <p:nvSpPr>
          <p:cNvPr id="5" name="Text 3"/>
          <p:cNvSpPr/>
          <p:nvPr/>
        </p:nvSpPr>
        <p:spPr>
          <a:xfrm>
            <a:off x="457200" y="914400"/>
            <a:ext cx="8229600" cy="960120"/>
          </a:xfrm>
          <a:prstGeom prst="rect">
            <a:avLst/>
          </a:prstGeom>
          <a:noFill/>
          <a:ln/>
        </p:spPr>
        <p:txBody>
          <a:bodyPr wrap="square" lIns="0" tIns="0" rIns="0" bIns="0" rtlCol="0" anchor="ctr"/>
          <a:lstStyle/>
          <a:p>
            <a:pPr marL="0" indent="0">
              <a:buNone/>
            </a:pPr>
            <a:r>
              <a:rPr lang="en-US" sz="6000" b="1" dirty="0">
                <a:solidFill>
                  <a:srgbClr val="FFFFFF"/>
                </a:solidFill>
                <a:latin typeface="Cambria" pitchFamily="34" charset="0"/>
                <a:ea typeface="Cambria" pitchFamily="34" charset="-122"/>
                <a:cs typeface="Cambria" pitchFamily="34" charset="-120"/>
              </a:rPr>
              <a:t>¿Cómo quedó?</a:t>
            </a:r>
            <a:endParaRPr lang="en-US" sz="6000" dirty="0"/>
          </a:p>
        </p:txBody>
      </p:sp>
      <p:sp>
        <p:nvSpPr>
          <p:cNvPr id="6" name="Shape 4"/>
          <p:cNvSpPr/>
          <p:nvPr/>
        </p:nvSpPr>
        <p:spPr>
          <a:xfrm>
            <a:off x="457200" y="1965960"/>
            <a:ext cx="8229600" cy="1371600"/>
          </a:xfrm>
          <a:prstGeom prst="roundRect">
            <a:avLst>
              <a:gd name="adj" fmla="val 9333"/>
            </a:avLst>
          </a:prstGeom>
          <a:solidFill>
            <a:srgbClr val="1E6B3C">
              <a:alpha val="80000"/>
            </a:srgbClr>
          </a:solidFill>
          <a:ln w="12700">
            <a:solidFill>
              <a:srgbClr val="1E6B3C"/>
            </a:solidFill>
            <a:prstDash val="solid"/>
          </a:ln>
        </p:spPr>
      </p:sp>
      <p:sp>
        <p:nvSpPr>
          <p:cNvPr id="7" name="Text 5"/>
          <p:cNvSpPr/>
          <p:nvPr/>
        </p:nvSpPr>
        <p:spPr>
          <a:xfrm>
            <a:off x="640080" y="2011680"/>
            <a:ext cx="7863840" cy="1280160"/>
          </a:xfrm>
          <a:prstGeom prst="rect">
            <a:avLst/>
          </a:prstGeom>
          <a:noFill/>
          <a:ln/>
        </p:spPr>
        <p:txBody>
          <a:bodyPr wrap="square" lIns="0" tIns="0" rIns="0" bIns="0" rtlCol="0" anchor="ctr"/>
          <a:lstStyle/>
          <a:p>
            <a:pPr marL="0" indent="0" algn="ctr">
              <a:buNone/>
            </a:pPr>
            <a:r>
              <a:rPr lang="en-US" sz="1600" i="1" dirty="0">
                <a:solidFill>
                  <a:srgbClr val="FFFFFF"/>
                </a:solidFill>
                <a:latin typeface="Cambria" pitchFamily="34" charset="0"/>
                <a:ea typeface="Cambria" pitchFamily="34" charset="-122"/>
                <a:cs typeface="Cambria" pitchFamily="34" charset="-120"/>
              </a:rPr>
              <a:t>"La inteligencia artificial no mejora la atención educativa por sí sola.</a:t>
            </a:r>
            <a:endParaRPr lang="en-US" sz="1600" dirty="0"/>
          </a:p>
          <a:p>
            <a:pPr marL="0" indent="0" algn="ctr">
              <a:buNone/>
            </a:pPr>
            <a:r>
              <a:rPr lang="en-US" sz="1600" i="1" dirty="0">
                <a:solidFill>
                  <a:srgbClr val="FFFFFF"/>
                </a:solidFill>
                <a:latin typeface="Cambria" pitchFamily="34" charset="0"/>
                <a:ea typeface="Cambria" pitchFamily="34" charset="-122"/>
                <a:cs typeface="Cambria" pitchFamily="34" charset="-120"/>
              </a:rPr>
              <a:t>Lo que la mejora es la calidad del marco con el que la alimentamos."</a:t>
            </a:r>
            <a:endParaRPr lang="en-US" sz="1600" dirty="0"/>
          </a:p>
        </p:txBody>
      </p:sp>
      <p:sp>
        <p:nvSpPr>
          <p:cNvPr id="8" name="Shape 6"/>
          <p:cNvSpPr/>
          <p:nvPr/>
        </p:nvSpPr>
        <p:spPr>
          <a:xfrm>
            <a:off x="457200" y="3520440"/>
            <a:ext cx="2606040" cy="1234440"/>
          </a:xfrm>
          <a:prstGeom prst="roundRect">
            <a:avLst>
              <a:gd name="adj" fmla="val 8889"/>
            </a:avLst>
          </a:prstGeom>
          <a:solidFill>
            <a:srgbClr val="1E6B3C">
              <a:alpha val="75000"/>
            </a:srgbClr>
          </a:solidFill>
          <a:ln w="12700">
            <a:solidFill>
              <a:srgbClr val="1E6B3C"/>
            </a:solidFill>
            <a:prstDash val="solid"/>
          </a:ln>
        </p:spPr>
      </p:sp>
      <p:sp>
        <p:nvSpPr>
          <p:cNvPr id="9" name="Text 7"/>
          <p:cNvSpPr/>
          <p:nvPr/>
        </p:nvSpPr>
        <p:spPr>
          <a:xfrm>
            <a:off x="457200" y="3566160"/>
            <a:ext cx="2606040" cy="411480"/>
          </a:xfrm>
          <a:prstGeom prst="rect">
            <a:avLst/>
          </a:prstGeom>
          <a:noFill/>
          <a:ln/>
        </p:spPr>
        <p:txBody>
          <a:bodyPr wrap="square" lIns="0" tIns="0" rIns="0" bIns="0" rtlCol="0" anchor="ctr"/>
          <a:lstStyle/>
          <a:p>
            <a:pPr marL="0" indent="0" algn="ctr">
              <a:buNone/>
            </a:pPr>
            <a:r>
              <a:rPr lang="en-US" sz="1800" b="1" dirty="0">
                <a:solidFill>
                  <a:srgbClr val="FFFFFF"/>
                </a:solidFill>
                <a:latin typeface="Cambria" pitchFamily="34" charset="0"/>
                <a:ea typeface="Cambria" pitchFamily="34" charset="-122"/>
                <a:cs typeface="Cambria" pitchFamily="34" charset="-120"/>
              </a:rPr>
              <a:t>Observar</a:t>
            </a:r>
            <a:endParaRPr lang="en-US" sz="1800" dirty="0"/>
          </a:p>
        </p:txBody>
      </p:sp>
      <p:sp>
        <p:nvSpPr>
          <p:cNvPr id="10" name="Text 8"/>
          <p:cNvSpPr/>
          <p:nvPr/>
        </p:nvSpPr>
        <p:spPr>
          <a:xfrm>
            <a:off x="457200" y="3931920"/>
            <a:ext cx="2606040" cy="731520"/>
          </a:xfrm>
          <a:prstGeom prst="rect">
            <a:avLst/>
          </a:prstGeom>
          <a:noFill/>
          <a:ln/>
        </p:spPr>
        <p:txBody>
          <a:bodyPr wrap="square" lIns="0" tIns="0" rIns="0" bIns="0" rtlCol="0" anchor="ctr"/>
          <a:lstStyle/>
          <a:p>
            <a:pPr marL="0" indent="0" algn="ctr">
              <a:buNone/>
            </a:pPr>
            <a:r>
              <a:rPr lang="en-US" sz="1000" dirty="0">
                <a:solidFill>
                  <a:srgbClr val="FFFFFF"/>
                </a:solidFill>
                <a:latin typeface="Arial" pitchFamily="34" charset="0"/>
                <a:ea typeface="Arial" pitchFamily="34" charset="-122"/>
                <a:cs typeface="Arial" pitchFamily="34" charset="-120"/>
              </a:rPr>
              <a:t>Sin etiquetar,</a:t>
            </a:r>
            <a:endParaRPr lang="en-US" sz="1000" dirty="0"/>
          </a:p>
          <a:p>
            <a:pPr marL="0" indent="0" algn="ctr">
              <a:buNone/>
            </a:pPr>
            <a:r>
              <a:rPr lang="en-US" sz="1000" dirty="0">
                <a:solidFill>
                  <a:srgbClr val="FFFFFF"/>
                </a:solidFill>
                <a:latin typeface="Arial" pitchFamily="34" charset="0"/>
                <a:ea typeface="Arial" pitchFamily="34" charset="-122"/>
                <a:cs typeface="Arial" pitchFamily="34" charset="-120"/>
              </a:rPr>
              <a:t>con curiosidad pedagógica</a:t>
            </a:r>
            <a:endParaRPr lang="en-US" sz="1000" dirty="0"/>
          </a:p>
        </p:txBody>
      </p:sp>
      <p:sp>
        <p:nvSpPr>
          <p:cNvPr id="11" name="Shape 9"/>
          <p:cNvSpPr/>
          <p:nvPr/>
        </p:nvSpPr>
        <p:spPr>
          <a:xfrm>
            <a:off x="3291840" y="3520440"/>
            <a:ext cx="2606040" cy="1234440"/>
          </a:xfrm>
          <a:prstGeom prst="roundRect">
            <a:avLst>
              <a:gd name="adj" fmla="val 8889"/>
            </a:avLst>
          </a:prstGeom>
          <a:solidFill>
            <a:srgbClr val="C55A11">
              <a:alpha val="75000"/>
            </a:srgbClr>
          </a:solidFill>
          <a:ln w="12700">
            <a:solidFill>
              <a:srgbClr val="C55A11"/>
            </a:solidFill>
            <a:prstDash val="solid"/>
          </a:ln>
        </p:spPr>
      </p:sp>
      <p:sp>
        <p:nvSpPr>
          <p:cNvPr id="12" name="Text 10"/>
          <p:cNvSpPr/>
          <p:nvPr/>
        </p:nvSpPr>
        <p:spPr>
          <a:xfrm>
            <a:off x="3291840" y="3566160"/>
            <a:ext cx="2606040" cy="411480"/>
          </a:xfrm>
          <a:prstGeom prst="rect">
            <a:avLst/>
          </a:prstGeom>
          <a:noFill/>
          <a:ln/>
        </p:spPr>
        <p:txBody>
          <a:bodyPr wrap="square" lIns="0" tIns="0" rIns="0" bIns="0" rtlCol="0" anchor="ctr"/>
          <a:lstStyle/>
          <a:p>
            <a:pPr marL="0" indent="0" algn="ctr">
              <a:buNone/>
            </a:pPr>
            <a:r>
              <a:rPr lang="en-US" sz="1800" b="1" dirty="0">
                <a:solidFill>
                  <a:srgbClr val="FFFFFF"/>
                </a:solidFill>
                <a:latin typeface="Cambria" pitchFamily="34" charset="0"/>
                <a:ea typeface="Cambria" pitchFamily="34" charset="-122"/>
                <a:cs typeface="Cambria" pitchFamily="34" charset="-120"/>
              </a:rPr>
              <a:t>Diseñar</a:t>
            </a:r>
            <a:endParaRPr lang="en-US" sz="1800" dirty="0"/>
          </a:p>
        </p:txBody>
      </p:sp>
      <p:sp>
        <p:nvSpPr>
          <p:cNvPr id="13" name="Text 11"/>
          <p:cNvSpPr/>
          <p:nvPr/>
        </p:nvSpPr>
        <p:spPr>
          <a:xfrm>
            <a:off x="3291840" y="3931920"/>
            <a:ext cx="2606040" cy="731520"/>
          </a:xfrm>
          <a:prstGeom prst="rect">
            <a:avLst/>
          </a:prstGeom>
          <a:noFill/>
          <a:ln/>
        </p:spPr>
        <p:txBody>
          <a:bodyPr wrap="square" lIns="0" tIns="0" rIns="0" bIns="0" rtlCol="0" anchor="ctr"/>
          <a:lstStyle/>
          <a:p>
            <a:pPr marL="0" indent="0" algn="ctr">
              <a:buNone/>
            </a:pPr>
            <a:r>
              <a:rPr lang="en-US" sz="1000" dirty="0">
                <a:solidFill>
                  <a:srgbClr val="FFFFFF"/>
                </a:solidFill>
                <a:latin typeface="Arial" pitchFamily="34" charset="0"/>
                <a:ea typeface="Arial" pitchFamily="34" charset="-122"/>
                <a:cs typeface="Arial" pitchFamily="34" charset="-120"/>
              </a:rPr>
              <a:t>Con DUA 3.0, AS y</a:t>
            </a:r>
            <a:endParaRPr lang="en-US" sz="1000" dirty="0"/>
          </a:p>
          <a:p>
            <a:pPr marL="0" indent="0" algn="ctr">
              <a:buNone/>
            </a:pPr>
            <a:r>
              <a:rPr lang="en-US" sz="1000" dirty="0">
                <a:solidFill>
                  <a:srgbClr val="FFFFFF"/>
                </a:solidFill>
                <a:latin typeface="Arial" pitchFamily="34" charset="0"/>
                <a:ea typeface="Arial" pitchFamily="34" charset="-122"/>
                <a:cs typeface="Arial" pitchFamily="34" charset="-120"/>
              </a:rPr>
              <a:t>la malla de posicionamiento</a:t>
            </a:r>
            <a:endParaRPr lang="en-US" sz="1000" dirty="0"/>
          </a:p>
        </p:txBody>
      </p:sp>
      <p:sp>
        <p:nvSpPr>
          <p:cNvPr id="14" name="Shape 12"/>
          <p:cNvSpPr/>
          <p:nvPr/>
        </p:nvSpPr>
        <p:spPr>
          <a:xfrm>
            <a:off x="6126480" y="3520440"/>
            <a:ext cx="2606040" cy="1234440"/>
          </a:xfrm>
          <a:prstGeom prst="roundRect">
            <a:avLst>
              <a:gd name="adj" fmla="val 8889"/>
            </a:avLst>
          </a:prstGeom>
          <a:solidFill>
            <a:srgbClr val="1F4E79">
              <a:alpha val="75000"/>
            </a:srgbClr>
          </a:solidFill>
          <a:ln w="12700">
            <a:solidFill>
              <a:srgbClr val="1F4E79"/>
            </a:solidFill>
            <a:prstDash val="solid"/>
          </a:ln>
        </p:spPr>
      </p:sp>
      <p:sp>
        <p:nvSpPr>
          <p:cNvPr id="15" name="Text 13"/>
          <p:cNvSpPr/>
          <p:nvPr/>
        </p:nvSpPr>
        <p:spPr>
          <a:xfrm>
            <a:off x="6126480" y="3566160"/>
            <a:ext cx="2606040" cy="411480"/>
          </a:xfrm>
          <a:prstGeom prst="rect">
            <a:avLst/>
          </a:prstGeom>
          <a:noFill/>
          <a:ln/>
        </p:spPr>
        <p:txBody>
          <a:bodyPr wrap="square" lIns="0" tIns="0" rIns="0" bIns="0" rtlCol="0" anchor="ctr"/>
          <a:lstStyle/>
          <a:p>
            <a:pPr marL="0" indent="0" algn="ctr">
              <a:buNone/>
            </a:pPr>
            <a:r>
              <a:rPr lang="en-US" sz="1800" b="1" dirty="0">
                <a:solidFill>
                  <a:srgbClr val="FFFFFF"/>
                </a:solidFill>
                <a:latin typeface="Cambria" pitchFamily="34" charset="0"/>
                <a:ea typeface="Cambria" pitchFamily="34" charset="-122"/>
                <a:cs typeface="Cambria" pitchFamily="34" charset="-120"/>
              </a:rPr>
              <a:t>Iterar</a:t>
            </a:r>
            <a:endParaRPr lang="en-US" sz="1800" dirty="0"/>
          </a:p>
        </p:txBody>
      </p:sp>
      <p:sp>
        <p:nvSpPr>
          <p:cNvPr id="16" name="Text 14"/>
          <p:cNvSpPr/>
          <p:nvPr/>
        </p:nvSpPr>
        <p:spPr>
          <a:xfrm>
            <a:off x="6126480" y="3931920"/>
            <a:ext cx="2606040" cy="731520"/>
          </a:xfrm>
          <a:prstGeom prst="rect">
            <a:avLst/>
          </a:prstGeom>
          <a:noFill/>
          <a:ln/>
        </p:spPr>
        <p:txBody>
          <a:bodyPr wrap="square" lIns="0" tIns="0" rIns="0" bIns="0" rtlCol="0" anchor="ctr"/>
          <a:lstStyle/>
          <a:p>
            <a:pPr marL="0" indent="0" algn="ctr">
              <a:buNone/>
            </a:pPr>
            <a:r>
              <a:rPr lang="en-US" sz="1000" dirty="0">
                <a:solidFill>
                  <a:srgbClr val="FFFFFF"/>
                </a:solidFill>
                <a:latin typeface="Arial" pitchFamily="34" charset="0"/>
                <a:ea typeface="Arial" pitchFamily="34" charset="-122"/>
                <a:cs typeface="Arial" pitchFamily="34" charset="-120"/>
              </a:rPr>
              <a:t>Probar, ajustar y</a:t>
            </a:r>
            <a:endParaRPr lang="en-US" sz="1000" dirty="0"/>
          </a:p>
          <a:p>
            <a:pPr marL="0" indent="0" algn="ctr">
              <a:buNone/>
            </a:pPr>
            <a:r>
              <a:rPr lang="en-US" sz="1000" dirty="0">
                <a:solidFill>
                  <a:srgbClr val="FFFFFF"/>
                </a:solidFill>
                <a:latin typeface="Arial" pitchFamily="34" charset="0"/>
                <a:ea typeface="Arial" pitchFamily="34" charset="-122"/>
                <a:cs typeface="Arial" pitchFamily="34" charset="-120"/>
              </a:rPr>
              <a:t>volver a preguntar</a:t>
            </a:r>
            <a:endParaRPr lang="en-US" sz="1000" dirty="0"/>
          </a:p>
        </p:txBody>
      </p:sp>
      <p:sp>
        <p:nvSpPr>
          <p:cNvPr id="17" name="Text 15"/>
          <p:cNvSpPr/>
          <p:nvPr/>
        </p:nvSpPr>
        <p:spPr>
          <a:xfrm>
            <a:off x="457200" y="4846320"/>
            <a:ext cx="8229600" cy="256032"/>
          </a:xfrm>
          <a:prstGeom prst="rect">
            <a:avLst/>
          </a:prstGeom>
          <a:noFill/>
          <a:ln/>
        </p:spPr>
        <p:txBody>
          <a:bodyPr wrap="square" lIns="0" tIns="0" rIns="0" bIns="0" rtlCol="0" anchor="ctr"/>
          <a:lstStyle/>
          <a:p>
            <a:pPr marL="0" indent="0" algn="ctr">
              <a:buNone/>
            </a:pPr>
            <a:r>
              <a:rPr lang="en-US" sz="900" dirty="0">
                <a:solidFill>
                  <a:srgbClr val="666666"/>
                </a:solidFill>
                <a:latin typeface="Arial" pitchFamily="34" charset="0"/>
                <a:ea typeface="Arial" pitchFamily="34" charset="-122"/>
                <a:cs typeface="Arial" pitchFamily="34" charset="-120"/>
              </a:rPr>
              <a:t>LIA DUA 3.0 + AS · IMPLICA · Edgar Palafox</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822960"/>
          </a:xfrm>
          <a:prstGeom prst="rect">
            <a:avLst/>
          </a:prstGeom>
          <a:solidFill>
            <a:srgbClr val="8B0000"/>
          </a:solidFill>
          <a:ln w="12700">
            <a:solidFill>
              <a:srgbClr val="8B0000"/>
            </a:solidFill>
            <a:prstDash val="solid"/>
          </a:ln>
        </p:spPr>
      </p:sp>
      <p:sp>
        <p:nvSpPr>
          <p:cNvPr id="3" name="Text 1"/>
          <p:cNvSpPr/>
          <p:nvPr/>
        </p:nvSpPr>
        <p:spPr>
          <a:xfrm>
            <a:off x="365760" y="0"/>
            <a:ext cx="8412480" cy="822960"/>
          </a:xfrm>
          <a:prstGeom prst="rect">
            <a:avLst/>
          </a:prstGeom>
          <a:noFill/>
          <a:ln/>
        </p:spPr>
        <p:txBody>
          <a:bodyPr wrap="square" lIns="0" tIns="0" rIns="0" bIns="0" rtlCol="0" anchor="ctr"/>
          <a:lstStyle/>
          <a:p>
            <a:pPr marL="0" indent="0">
              <a:buNone/>
            </a:pPr>
            <a:r>
              <a:rPr lang="en-US" sz="2400" b="1" dirty="0">
                <a:solidFill>
                  <a:srgbClr val="FFFFFF"/>
                </a:solidFill>
                <a:latin typeface="Cambria" pitchFamily="34" charset="0"/>
                <a:ea typeface="Cambria" pitchFamily="34" charset="-122"/>
                <a:cs typeface="Cambria" pitchFamily="34" charset="-120"/>
              </a:rPr>
              <a:t>⚠  La IA sin receta: ¿qué puede salir mal?</a:t>
            </a:r>
            <a:endParaRPr lang="en-US" sz="2400" dirty="0"/>
          </a:p>
        </p:txBody>
      </p:sp>
      <p:sp>
        <p:nvSpPr>
          <p:cNvPr id="4" name="Shape 2"/>
          <p:cNvSpPr/>
          <p:nvPr/>
        </p:nvSpPr>
        <p:spPr>
          <a:xfrm>
            <a:off x="365760" y="914400"/>
            <a:ext cx="8412480" cy="640080"/>
          </a:xfrm>
          <a:prstGeom prst="roundRect">
            <a:avLst>
              <a:gd name="adj" fmla="val 14286"/>
            </a:avLst>
          </a:prstGeom>
          <a:solidFill>
            <a:srgbClr val="FFF3E0"/>
          </a:solidFill>
          <a:ln w="19050">
            <a:solidFill>
              <a:srgbClr val="FFAA44"/>
            </a:solidFill>
            <a:prstDash val="solid"/>
          </a:ln>
        </p:spPr>
      </p:sp>
      <p:sp>
        <p:nvSpPr>
          <p:cNvPr id="5" name="Text 3"/>
          <p:cNvSpPr/>
          <p:nvPr/>
        </p:nvSpPr>
        <p:spPr>
          <a:xfrm>
            <a:off x="365760" y="914400"/>
            <a:ext cx="8412480" cy="640080"/>
          </a:xfrm>
          <a:prstGeom prst="rect">
            <a:avLst/>
          </a:prstGeom>
          <a:noFill/>
          <a:ln/>
        </p:spPr>
        <p:txBody>
          <a:bodyPr wrap="square" lIns="0" tIns="0" rIns="0" bIns="0" rtlCol="0" anchor="ctr"/>
          <a:lstStyle/>
          <a:p>
            <a:pPr marL="0" indent="0" algn="ctr">
              <a:buNone/>
            </a:pPr>
            <a:r>
              <a:rPr lang="en-US" sz="1600" b="1" i="1" dirty="0">
                <a:solidFill>
                  <a:srgbClr val="8B0000"/>
                </a:solidFill>
                <a:latin typeface="Cambria" pitchFamily="34" charset="0"/>
                <a:ea typeface="Cambria" pitchFamily="34" charset="-122"/>
                <a:cs typeface="Cambria" pitchFamily="34" charset="-120"/>
              </a:rPr>
              <a:t>"Dame una actividad para un alumno con aptitudes sobresalientes."</a:t>
            </a:r>
            <a:endParaRPr lang="en-US" sz="1600" dirty="0"/>
          </a:p>
        </p:txBody>
      </p:sp>
      <p:sp>
        <p:nvSpPr>
          <p:cNvPr id="6" name="Shape 4"/>
          <p:cNvSpPr/>
          <p:nvPr/>
        </p:nvSpPr>
        <p:spPr>
          <a:xfrm>
            <a:off x="365760" y="1737360"/>
            <a:ext cx="4023360" cy="749808"/>
          </a:xfrm>
          <a:prstGeom prst="roundRect">
            <a:avLst>
              <a:gd name="adj" fmla="val 12195"/>
            </a:avLst>
          </a:prstGeom>
          <a:solidFill>
            <a:srgbClr val="FFF0F0"/>
          </a:solidFill>
          <a:ln w="12700">
            <a:solidFill>
              <a:srgbClr val="E57373"/>
            </a:solidFill>
            <a:prstDash val="solid"/>
          </a:ln>
        </p:spPr>
      </p:sp>
      <p:sp>
        <p:nvSpPr>
          <p:cNvPr id="7" name="Text 5"/>
          <p:cNvSpPr/>
          <p:nvPr/>
        </p:nvSpPr>
        <p:spPr>
          <a:xfrm>
            <a:off x="502920" y="1783080"/>
            <a:ext cx="3749040" cy="658368"/>
          </a:xfrm>
          <a:prstGeom prst="rect">
            <a:avLst/>
          </a:prstGeom>
          <a:noFill/>
          <a:ln/>
        </p:spPr>
        <p:txBody>
          <a:bodyPr wrap="square" lIns="0" tIns="0" rIns="0" bIns="0" rtlCol="0" anchor="ctr"/>
          <a:lstStyle/>
          <a:p>
            <a:pPr marL="0" indent="0">
              <a:buNone/>
            </a:pPr>
            <a:r>
              <a:rPr lang="en-US" sz="1200" dirty="0">
                <a:solidFill>
                  <a:srgbClr val="8B0000"/>
                </a:solidFill>
                <a:latin typeface="Arial" pitchFamily="34" charset="0"/>
                <a:ea typeface="Arial" pitchFamily="34" charset="-122"/>
                <a:cs typeface="Arial" pitchFamily="34" charset="-120"/>
              </a:rPr>
              <a:t>✗  Confunde AS con alumno rápido</a:t>
            </a:r>
            <a:endParaRPr lang="en-US" sz="1200" dirty="0"/>
          </a:p>
        </p:txBody>
      </p:sp>
      <p:sp>
        <p:nvSpPr>
          <p:cNvPr id="8" name="Shape 6"/>
          <p:cNvSpPr/>
          <p:nvPr/>
        </p:nvSpPr>
        <p:spPr>
          <a:xfrm>
            <a:off x="4754880" y="1737360"/>
            <a:ext cx="4023360" cy="749808"/>
          </a:xfrm>
          <a:prstGeom prst="roundRect">
            <a:avLst>
              <a:gd name="adj" fmla="val 12195"/>
            </a:avLst>
          </a:prstGeom>
          <a:solidFill>
            <a:srgbClr val="FFF0F0"/>
          </a:solidFill>
          <a:ln w="12700">
            <a:solidFill>
              <a:srgbClr val="E57373"/>
            </a:solidFill>
            <a:prstDash val="solid"/>
          </a:ln>
        </p:spPr>
      </p:sp>
      <p:sp>
        <p:nvSpPr>
          <p:cNvPr id="9" name="Text 7"/>
          <p:cNvSpPr/>
          <p:nvPr/>
        </p:nvSpPr>
        <p:spPr>
          <a:xfrm>
            <a:off x="4892040" y="1783080"/>
            <a:ext cx="3749040" cy="658368"/>
          </a:xfrm>
          <a:prstGeom prst="rect">
            <a:avLst/>
          </a:prstGeom>
          <a:noFill/>
          <a:ln/>
        </p:spPr>
        <p:txBody>
          <a:bodyPr wrap="square" lIns="0" tIns="0" rIns="0" bIns="0" rtlCol="0" anchor="ctr"/>
          <a:lstStyle/>
          <a:p>
            <a:pPr marL="0" indent="0">
              <a:buNone/>
            </a:pPr>
            <a:r>
              <a:rPr lang="en-US" sz="1200" dirty="0">
                <a:solidFill>
                  <a:srgbClr val="8B0000"/>
                </a:solidFill>
                <a:latin typeface="Arial" pitchFamily="34" charset="0"/>
                <a:ea typeface="Arial" pitchFamily="34" charset="-122"/>
                <a:cs typeface="Arial" pitchFamily="34" charset="-120"/>
              </a:rPr>
              <a:t>✗  Olvida DUA, NEM, contexto mexicano</a:t>
            </a:r>
            <a:endParaRPr lang="en-US" sz="1200" dirty="0"/>
          </a:p>
        </p:txBody>
      </p:sp>
      <p:sp>
        <p:nvSpPr>
          <p:cNvPr id="10" name="Shape 8"/>
          <p:cNvSpPr/>
          <p:nvPr/>
        </p:nvSpPr>
        <p:spPr>
          <a:xfrm>
            <a:off x="365760" y="2651760"/>
            <a:ext cx="4023360" cy="749808"/>
          </a:xfrm>
          <a:prstGeom prst="roundRect">
            <a:avLst>
              <a:gd name="adj" fmla="val 12195"/>
            </a:avLst>
          </a:prstGeom>
          <a:solidFill>
            <a:srgbClr val="FFF0F0"/>
          </a:solidFill>
          <a:ln w="12700">
            <a:solidFill>
              <a:srgbClr val="E57373"/>
            </a:solidFill>
            <a:prstDash val="solid"/>
          </a:ln>
        </p:spPr>
      </p:sp>
      <p:sp>
        <p:nvSpPr>
          <p:cNvPr id="11" name="Text 9"/>
          <p:cNvSpPr/>
          <p:nvPr/>
        </p:nvSpPr>
        <p:spPr>
          <a:xfrm>
            <a:off x="502920" y="2697480"/>
            <a:ext cx="3749040" cy="658368"/>
          </a:xfrm>
          <a:prstGeom prst="rect">
            <a:avLst/>
          </a:prstGeom>
          <a:noFill/>
          <a:ln/>
        </p:spPr>
        <p:txBody>
          <a:bodyPr wrap="square" lIns="0" tIns="0" rIns="0" bIns="0" rtlCol="0" anchor="ctr"/>
          <a:lstStyle/>
          <a:p>
            <a:pPr marL="0" indent="0">
              <a:buNone/>
            </a:pPr>
            <a:r>
              <a:rPr lang="en-US" sz="1200" dirty="0">
                <a:solidFill>
                  <a:srgbClr val="8B0000"/>
                </a:solidFill>
                <a:latin typeface="Arial" pitchFamily="34" charset="0"/>
                <a:ea typeface="Arial" pitchFamily="34" charset="-122"/>
                <a:cs typeface="Arial" pitchFamily="34" charset="-120"/>
              </a:rPr>
              <a:t>✗  Recomienda más trabajo — no enriquecimiento</a:t>
            </a:r>
            <a:endParaRPr lang="en-US" sz="1200" dirty="0"/>
          </a:p>
        </p:txBody>
      </p:sp>
      <p:sp>
        <p:nvSpPr>
          <p:cNvPr id="12" name="Shape 10"/>
          <p:cNvSpPr/>
          <p:nvPr/>
        </p:nvSpPr>
        <p:spPr>
          <a:xfrm>
            <a:off x="4754880" y="2651760"/>
            <a:ext cx="4023360" cy="749808"/>
          </a:xfrm>
          <a:prstGeom prst="roundRect">
            <a:avLst>
              <a:gd name="adj" fmla="val 12195"/>
            </a:avLst>
          </a:prstGeom>
          <a:solidFill>
            <a:srgbClr val="FFF0F0"/>
          </a:solidFill>
          <a:ln w="12700">
            <a:solidFill>
              <a:srgbClr val="E57373"/>
            </a:solidFill>
            <a:prstDash val="solid"/>
          </a:ln>
        </p:spPr>
      </p:sp>
      <p:sp>
        <p:nvSpPr>
          <p:cNvPr id="13" name="Text 11"/>
          <p:cNvSpPr/>
          <p:nvPr/>
        </p:nvSpPr>
        <p:spPr>
          <a:xfrm>
            <a:off x="4892040" y="2697480"/>
            <a:ext cx="3749040" cy="658368"/>
          </a:xfrm>
          <a:prstGeom prst="rect">
            <a:avLst/>
          </a:prstGeom>
          <a:noFill/>
          <a:ln/>
        </p:spPr>
        <p:txBody>
          <a:bodyPr wrap="square" lIns="0" tIns="0" rIns="0" bIns="0" rtlCol="0" anchor="ctr"/>
          <a:lstStyle/>
          <a:p>
            <a:pPr marL="0" indent="0">
              <a:buNone/>
            </a:pPr>
            <a:r>
              <a:rPr lang="en-US" sz="1200" dirty="0">
                <a:solidFill>
                  <a:srgbClr val="8B0000"/>
                </a:solidFill>
                <a:latin typeface="Arial" pitchFamily="34" charset="0"/>
                <a:ea typeface="Arial" pitchFamily="34" charset="-122"/>
                <a:cs typeface="Arial" pitchFamily="34" charset="-120"/>
              </a:rPr>
              <a:t>✗  Puede diagnosticar sin fundamento</a:t>
            </a:r>
            <a:endParaRPr lang="en-US" sz="1200" dirty="0"/>
          </a:p>
        </p:txBody>
      </p:sp>
      <p:sp>
        <p:nvSpPr>
          <p:cNvPr id="14" name="Shape 12"/>
          <p:cNvSpPr/>
          <p:nvPr/>
        </p:nvSpPr>
        <p:spPr>
          <a:xfrm>
            <a:off x="365760" y="3566160"/>
            <a:ext cx="4023360" cy="749808"/>
          </a:xfrm>
          <a:prstGeom prst="roundRect">
            <a:avLst>
              <a:gd name="adj" fmla="val 12195"/>
            </a:avLst>
          </a:prstGeom>
          <a:solidFill>
            <a:srgbClr val="FFF0F0"/>
          </a:solidFill>
          <a:ln w="12700">
            <a:solidFill>
              <a:srgbClr val="E57373"/>
            </a:solidFill>
            <a:prstDash val="solid"/>
          </a:ln>
        </p:spPr>
      </p:sp>
      <p:sp>
        <p:nvSpPr>
          <p:cNvPr id="15" name="Text 13"/>
          <p:cNvSpPr/>
          <p:nvPr/>
        </p:nvSpPr>
        <p:spPr>
          <a:xfrm>
            <a:off x="502920" y="3611880"/>
            <a:ext cx="3749040" cy="658368"/>
          </a:xfrm>
          <a:prstGeom prst="rect">
            <a:avLst/>
          </a:prstGeom>
          <a:noFill/>
          <a:ln/>
        </p:spPr>
        <p:txBody>
          <a:bodyPr wrap="square" lIns="0" tIns="0" rIns="0" bIns="0" rtlCol="0" anchor="ctr"/>
          <a:lstStyle/>
          <a:p>
            <a:pPr marL="0" indent="0">
              <a:buNone/>
            </a:pPr>
            <a:r>
              <a:rPr lang="en-US" sz="1200" dirty="0">
                <a:solidFill>
                  <a:srgbClr val="8B0000"/>
                </a:solidFill>
                <a:latin typeface="Arial" pitchFamily="34" charset="0"/>
                <a:ea typeface="Arial" pitchFamily="34" charset="-122"/>
                <a:cs typeface="Arial" pitchFamily="34" charset="-120"/>
              </a:rPr>
              <a:t>✗  Propone actividades bonitas sin desafío real</a:t>
            </a:r>
            <a:endParaRPr lang="en-US" sz="1200" dirty="0"/>
          </a:p>
        </p:txBody>
      </p:sp>
      <p:sp>
        <p:nvSpPr>
          <p:cNvPr id="16" name="Shape 14"/>
          <p:cNvSpPr/>
          <p:nvPr/>
        </p:nvSpPr>
        <p:spPr>
          <a:xfrm>
            <a:off x="4754880" y="3566160"/>
            <a:ext cx="4023360" cy="749808"/>
          </a:xfrm>
          <a:prstGeom prst="roundRect">
            <a:avLst>
              <a:gd name="adj" fmla="val 12195"/>
            </a:avLst>
          </a:prstGeom>
          <a:solidFill>
            <a:srgbClr val="FFF0F0"/>
          </a:solidFill>
          <a:ln w="12700">
            <a:solidFill>
              <a:srgbClr val="E57373"/>
            </a:solidFill>
            <a:prstDash val="solid"/>
          </a:ln>
        </p:spPr>
      </p:sp>
      <p:sp>
        <p:nvSpPr>
          <p:cNvPr id="17" name="Text 15"/>
          <p:cNvSpPr/>
          <p:nvPr/>
        </p:nvSpPr>
        <p:spPr>
          <a:xfrm>
            <a:off x="4892040" y="3611880"/>
            <a:ext cx="3749040" cy="658368"/>
          </a:xfrm>
          <a:prstGeom prst="rect">
            <a:avLst/>
          </a:prstGeom>
          <a:noFill/>
          <a:ln/>
        </p:spPr>
        <p:txBody>
          <a:bodyPr wrap="square" lIns="0" tIns="0" rIns="0" bIns="0" rtlCol="0" anchor="ctr"/>
          <a:lstStyle/>
          <a:p>
            <a:pPr marL="0" indent="0">
              <a:buNone/>
            </a:pPr>
            <a:r>
              <a:rPr lang="en-US" sz="1200" dirty="0">
                <a:solidFill>
                  <a:srgbClr val="8B0000"/>
                </a:solidFill>
                <a:latin typeface="Arial" pitchFamily="34" charset="0"/>
                <a:ea typeface="Arial" pitchFamily="34" charset="-122"/>
                <a:cs typeface="Arial" pitchFamily="34" charset="-120"/>
              </a:rPr>
              <a:t>✗  Ignora BAP que ocultan el potencial</a:t>
            </a:r>
            <a:endParaRPr lang="en-US" sz="1200" dirty="0"/>
          </a:p>
        </p:txBody>
      </p:sp>
      <p:sp>
        <p:nvSpPr>
          <p:cNvPr id="18" name="Shape 16"/>
          <p:cNvSpPr/>
          <p:nvPr/>
        </p:nvSpPr>
        <p:spPr>
          <a:xfrm>
            <a:off x="365760" y="4617720"/>
            <a:ext cx="8412480" cy="384048"/>
          </a:xfrm>
          <a:prstGeom prst="roundRect">
            <a:avLst>
              <a:gd name="adj" fmla="val 19048"/>
            </a:avLst>
          </a:prstGeom>
          <a:solidFill>
            <a:srgbClr val="FFEEEE"/>
          </a:solidFill>
          <a:ln w="12700">
            <a:solidFill>
              <a:srgbClr val="8B0000"/>
            </a:solidFill>
            <a:prstDash val="solid"/>
          </a:ln>
        </p:spPr>
      </p:sp>
      <p:sp>
        <p:nvSpPr>
          <p:cNvPr id="19" name="Text 17"/>
          <p:cNvSpPr/>
          <p:nvPr/>
        </p:nvSpPr>
        <p:spPr>
          <a:xfrm>
            <a:off x="365760" y="4617720"/>
            <a:ext cx="8412480" cy="384048"/>
          </a:xfrm>
          <a:prstGeom prst="rect">
            <a:avLst/>
          </a:prstGeom>
          <a:noFill/>
          <a:ln/>
        </p:spPr>
        <p:txBody>
          <a:bodyPr wrap="square" lIns="0" tIns="0" rIns="0" bIns="0" rtlCol="0" anchor="ctr"/>
          <a:lstStyle/>
          <a:p>
            <a:pPr marL="0" indent="0" algn="ctr">
              <a:buNone/>
            </a:pPr>
            <a:r>
              <a:rPr lang="en-US" sz="1300" b="1" dirty="0">
                <a:solidFill>
                  <a:srgbClr val="8B0000"/>
                </a:solidFill>
                <a:latin typeface="Arial" pitchFamily="34" charset="0"/>
                <a:ea typeface="Arial" pitchFamily="34" charset="-122"/>
                <a:cs typeface="Arial" pitchFamily="34" charset="-120"/>
              </a:rPr>
              <a:t>Una IA sin marco puede responder rápido, pero no necesariamente bien.</a:t>
            </a:r>
            <a:endParaRPr 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D1B0E"/>
        </a:solidFill>
        <a:effectLst/>
      </p:bgPr>
    </p:bg>
    <p:spTree>
      <p:nvGrpSpPr>
        <p:cNvPr id="1" name=""/>
        <p:cNvGrpSpPr/>
        <p:nvPr/>
      </p:nvGrpSpPr>
      <p:grpSpPr>
        <a:xfrm>
          <a:off x="0" y="0"/>
          <a:ext cx="0" cy="0"/>
          <a:chOff x="0" y="0"/>
          <a:chExt cx="0" cy="0"/>
        </a:xfrm>
      </p:grpSpPr>
      <p:sp>
        <p:nvSpPr>
          <p:cNvPr id="2" name="Shape 0"/>
          <p:cNvSpPr/>
          <p:nvPr/>
        </p:nvSpPr>
        <p:spPr>
          <a:xfrm>
            <a:off x="6858000" y="457200"/>
            <a:ext cx="3200400" cy="3200400"/>
          </a:xfrm>
          <a:prstGeom prst="ellipse">
            <a:avLst/>
          </a:prstGeom>
          <a:solidFill>
            <a:srgbClr val="1E6B3C">
              <a:alpha val="15000"/>
            </a:srgbClr>
          </a:solidFill>
          <a:ln w="12700">
            <a:solidFill>
              <a:srgbClr val="1E6B3C"/>
            </a:solidFill>
            <a:prstDash val="solid"/>
          </a:ln>
        </p:spPr>
      </p:sp>
      <p:sp>
        <p:nvSpPr>
          <p:cNvPr id="3" name="Text 1"/>
          <p:cNvSpPr/>
          <p:nvPr/>
        </p:nvSpPr>
        <p:spPr>
          <a:xfrm>
            <a:off x="457200" y="457200"/>
            <a:ext cx="7315200" cy="594360"/>
          </a:xfrm>
          <a:prstGeom prst="rect">
            <a:avLst/>
          </a:prstGeom>
          <a:noFill/>
          <a:ln/>
        </p:spPr>
        <p:txBody>
          <a:bodyPr wrap="square" lIns="0" tIns="0" rIns="0" bIns="0" rtlCol="0" anchor="ctr"/>
          <a:lstStyle/>
          <a:p>
            <a:pPr marL="0" indent="0">
              <a:buNone/>
            </a:pPr>
            <a:r>
              <a:rPr lang="en-US" sz="2200" i="1" dirty="0">
                <a:solidFill>
                  <a:srgbClr val="AAFFAA"/>
                </a:solidFill>
                <a:latin typeface="Cambria" pitchFamily="34" charset="0"/>
                <a:ea typeface="Cambria" pitchFamily="34" charset="-122"/>
                <a:cs typeface="Cambria" pitchFamily="34" charset="-120"/>
              </a:rPr>
              <a:t>Hoy vamos a cocinar a LIA.</a:t>
            </a:r>
            <a:endParaRPr lang="en-US" sz="2200" dirty="0"/>
          </a:p>
        </p:txBody>
      </p:sp>
      <p:sp>
        <p:nvSpPr>
          <p:cNvPr id="4" name="Text 2"/>
          <p:cNvSpPr/>
          <p:nvPr/>
        </p:nvSpPr>
        <p:spPr>
          <a:xfrm>
            <a:off x="457200" y="1005840"/>
            <a:ext cx="7315200" cy="1645920"/>
          </a:xfrm>
          <a:prstGeom prst="rect">
            <a:avLst/>
          </a:prstGeom>
          <a:noFill/>
          <a:ln/>
        </p:spPr>
        <p:txBody>
          <a:bodyPr wrap="square" lIns="0" tIns="0" rIns="0" bIns="0" rtlCol="0" anchor="ctr"/>
          <a:lstStyle/>
          <a:p>
            <a:pPr marL="0" indent="0">
              <a:buNone/>
            </a:pPr>
            <a:r>
              <a:rPr lang="en-US" sz="5600" b="1" dirty="0">
                <a:solidFill>
                  <a:srgbClr val="FFFFFF"/>
                </a:solidFill>
                <a:latin typeface="Cambria" pitchFamily="34" charset="0"/>
                <a:ea typeface="Cambria" pitchFamily="34" charset="-122"/>
                <a:cs typeface="Cambria" pitchFamily="34" charset="-120"/>
              </a:rPr>
              <a:t>La Metáfora</a:t>
            </a:r>
            <a:endParaRPr lang="en-US" sz="5600" dirty="0"/>
          </a:p>
          <a:p>
            <a:pPr marL="0" indent="0">
              <a:buNone/>
            </a:pPr>
            <a:r>
              <a:rPr lang="en-US" sz="5600" b="1" dirty="0">
                <a:solidFill>
                  <a:srgbClr val="FFFFFF"/>
                </a:solidFill>
                <a:latin typeface="Cambria" pitchFamily="34" charset="0"/>
                <a:ea typeface="Cambria" pitchFamily="34" charset="-122"/>
                <a:cs typeface="Cambria" pitchFamily="34" charset="-120"/>
              </a:rPr>
              <a:t>del Batido</a:t>
            </a:r>
            <a:endParaRPr lang="en-US" sz="5600" dirty="0"/>
          </a:p>
        </p:txBody>
      </p:sp>
      <p:sp>
        <p:nvSpPr>
          <p:cNvPr id="5" name="Shape 3"/>
          <p:cNvSpPr/>
          <p:nvPr/>
        </p:nvSpPr>
        <p:spPr>
          <a:xfrm>
            <a:off x="457200" y="2743200"/>
            <a:ext cx="8229600" cy="960120"/>
          </a:xfrm>
          <a:prstGeom prst="roundRect">
            <a:avLst>
              <a:gd name="adj" fmla="val 11429"/>
            </a:avLst>
          </a:prstGeom>
          <a:solidFill>
            <a:srgbClr val="1E6B3C">
              <a:alpha val="80000"/>
            </a:srgbClr>
          </a:solidFill>
          <a:ln w="12700">
            <a:solidFill>
              <a:srgbClr val="1E6B3C"/>
            </a:solidFill>
            <a:prstDash val="solid"/>
          </a:ln>
        </p:spPr>
      </p:sp>
      <p:sp>
        <p:nvSpPr>
          <p:cNvPr id="6" name="Text 4"/>
          <p:cNvSpPr/>
          <p:nvPr/>
        </p:nvSpPr>
        <p:spPr>
          <a:xfrm>
            <a:off x="548640" y="2743200"/>
            <a:ext cx="8046720" cy="960120"/>
          </a:xfrm>
          <a:prstGeom prst="rect">
            <a:avLst/>
          </a:prstGeom>
          <a:noFill/>
          <a:ln/>
        </p:spPr>
        <p:txBody>
          <a:bodyPr wrap="square" lIns="0" tIns="0" rIns="0" bIns="0" rtlCol="0" anchor="ctr"/>
          <a:lstStyle/>
          <a:p>
            <a:pPr marL="0" indent="0">
              <a:buNone/>
            </a:pPr>
            <a:r>
              <a:rPr lang="en-US" sz="1400" dirty="0">
                <a:solidFill>
                  <a:srgbClr val="FFFFFF"/>
                </a:solidFill>
                <a:latin typeface="Arial" pitchFamily="34" charset="0"/>
                <a:ea typeface="Arial" pitchFamily="34" charset="-122"/>
                <a:cs typeface="Arial" pitchFamily="34" charset="-120"/>
              </a:rPr>
              <a:t>Así como un batido necesita ingredientes bien seleccionados para nutrir,</a:t>
            </a:r>
            <a:endParaRPr lang="en-US" sz="1400" dirty="0"/>
          </a:p>
          <a:p>
            <a:pPr marL="0" indent="0">
              <a:buNone/>
            </a:pPr>
            <a:r>
              <a:rPr lang="en-US" sz="1400" dirty="0">
                <a:solidFill>
                  <a:srgbClr val="FFFFFF"/>
                </a:solidFill>
                <a:latin typeface="Arial" pitchFamily="34" charset="0"/>
                <a:ea typeface="Arial" pitchFamily="34" charset="-122"/>
                <a:cs typeface="Arial" pitchFamily="34" charset="-120"/>
              </a:rPr>
              <a:t>una IA educativa necesita una base de conocimiento sólida para orientar.</a:t>
            </a:r>
            <a:endParaRPr lang="en-US" sz="1400" dirty="0"/>
          </a:p>
        </p:txBody>
      </p:sp>
      <p:sp>
        <p:nvSpPr>
          <p:cNvPr id="7" name="Shape 5"/>
          <p:cNvSpPr/>
          <p:nvPr/>
        </p:nvSpPr>
        <p:spPr>
          <a:xfrm>
            <a:off x="274320" y="3840480"/>
            <a:ext cx="914400" cy="914400"/>
          </a:xfrm>
          <a:prstGeom prst="ellipse">
            <a:avLst/>
          </a:prstGeom>
          <a:solidFill>
            <a:srgbClr val="1F4E79"/>
          </a:solidFill>
          <a:ln w="19050">
            <a:solidFill>
              <a:srgbClr val="FFFFFF"/>
            </a:solidFill>
            <a:prstDash val="solid"/>
          </a:ln>
        </p:spPr>
      </p:sp>
      <p:sp>
        <p:nvSpPr>
          <p:cNvPr id="8" name="Text 6"/>
          <p:cNvSpPr/>
          <p:nvPr/>
        </p:nvSpPr>
        <p:spPr>
          <a:xfrm>
            <a:off x="274320" y="3840480"/>
            <a:ext cx="914400" cy="914400"/>
          </a:xfrm>
          <a:prstGeom prst="rect">
            <a:avLst/>
          </a:prstGeom>
          <a:noFill/>
          <a:ln/>
        </p:spPr>
        <p:txBody>
          <a:bodyPr wrap="square" lIns="0" tIns="0" rIns="0" bIns="0" rtlCol="0" anchor="ctr"/>
          <a:lstStyle/>
          <a:p>
            <a:pPr marL="0" indent="0" algn="ctr">
              <a:buNone/>
            </a:pPr>
            <a:r>
              <a:rPr lang="en-US" sz="850" b="1" dirty="0">
                <a:solidFill>
                  <a:srgbClr val="FFFFFF"/>
                </a:solidFill>
                <a:latin typeface="Arial" pitchFamily="34" charset="0"/>
                <a:ea typeface="Arial" pitchFamily="34" charset="-122"/>
                <a:cs typeface="Arial" pitchFamily="34" charset="-120"/>
              </a:rPr>
              <a:t>DUA 3.0</a:t>
            </a:r>
            <a:endParaRPr lang="en-US" sz="850" dirty="0"/>
          </a:p>
        </p:txBody>
      </p:sp>
      <p:sp>
        <p:nvSpPr>
          <p:cNvPr id="9" name="Shape 7"/>
          <p:cNvSpPr/>
          <p:nvPr/>
        </p:nvSpPr>
        <p:spPr>
          <a:xfrm>
            <a:off x="1344168" y="3840480"/>
            <a:ext cx="914400" cy="914400"/>
          </a:xfrm>
          <a:prstGeom prst="ellipse">
            <a:avLst/>
          </a:prstGeom>
          <a:solidFill>
            <a:srgbClr val="028090"/>
          </a:solidFill>
          <a:ln w="19050">
            <a:solidFill>
              <a:srgbClr val="FFFFFF"/>
            </a:solidFill>
            <a:prstDash val="solid"/>
          </a:ln>
        </p:spPr>
      </p:sp>
      <p:sp>
        <p:nvSpPr>
          <p:cNvPr id="10" name="Text 8"/>
          <p:cNvSpPr/>
          <p:nvPr/>
        </p:nvSpPr>
        <p:spPr>
          <a:xfrm>
            <a:off x="1344168" y="3840480"/>
            <a:ext cx="914400" cy="914400"/>
          </a:xfrm>
          <a:prstGeom prst="rect">
            <a:avLst/>
          </a:prstGeom>
          <a:noFill/>
          <a:ln/>
        </p:spPr>
        <p:txBody>
          <a:bodyPr wrap="square" lIns="0" tIns="0" rIns="0" bIns="0" rtlCol="0" anchor="ctr"/>
          <a:lstStyle/>
          <a:p>
            <a:pPr marL="0" indent="0" algn="ctr">
              <a:buNone/>
            </a:pPr>
            <a:r>
              <a:rPr lang="en-US" sz="850" b="1" dirty="0">
                <a:solidFill>
                  <a:srgbClr val="FFFFFF"/>
                </a:solidFill>
                <a:latin typeface="Arial" pitchFamily="34" charset="0"/>
                <a:ea typeface="Arial" pitchFamily="34" charset="-122"/>
                <a:cs typeface="Arial" pitchFamily="34" charset="-120"/>
              </a:rPr>
              <a:t>Glosario</a:t>
            </a:r>
            <a:endParaRPr lang="en-US" sz="850" dirty="0"/>
          </a:p>
        </p:txBody>
      </p:sp>
      <p:sp>
        <p:nvSpPr>
          <p:cNvPr id="11" name="Shape 9"/>
          <p:cNvSpPr/>
          <p:nvPr/>
        </p:nvSpPr>
        <p:spPr>
          <a:xfrm>
            <a:off x="2414016" y="3840480"/>
            <a:ext cx="914400" cy="914400"/>
          </a:xfrm>
          <a:prstGeom prst="ellipse">
            <a:avLst/>
          </a:prstGeom>
          <a:solidFill>
            <a:srgbClr val="1E6B3C"/>
          </a:solidFill>
          <a:ln w="19050">
            <a:solidFill>
              <a:srgbClr val="FFFFFF"/>
            </a:solidFill>
            <a:prstDash val="solid"/>
          </a:ln>
        </p:spPr>
      </p:sp>
      <p:sp>
        <p:nvSpPr>
          <p:cNvPr id="12" name="Text 10"/>
          <p:cNvSpPr/>
          <p:nvPr/>
        </p:nvSpPr>
        <p:spPr>
          <a:xfrm>
            <a:off x="2414016" y="3840480"/>
            <a:ext cx="914400" cy="914400"/>
          </a:xfrm>
          <a:prstGeom prst="rect">
            <a:avLst/>
          </a:prstGeom>
          <a:noFill/>
          <a:ln/>
        </p:spPr>
        <p:txBody>
          <a:bodyPr wrap="square" lIns="0" tIns="0" rIns="0" bIns="0" rtlCol="0" anchor="ctr"/>
          <a:lstStyle/>
          <a:p>
            <a:pPr marL="0" indent="0" algn="ctr">
              <a:buNone/>
            </a:pPr>
            <a:r>
              <a:rPr lang="en-US" sz="850" b="1" dirty="0">
                <a:solidFill>
                  <a:srgbClr val="FFFFFF"/>
                </a:solidFill>
                <a:latin typeface="Arial" pitchFamily="34" charset="0"/>
                <a:ea typeface="Arial" pitchFamily="34" charset="-122"/>
                <a:cs typeface="Arial" pitchFamily="34" charset="-120"/>
              </a:rPr>
              <a:t>Estructura</a:t>
            </a:r>
            <a:endParaRPr lang="en-US" sz="850" dirty="0"/>
          </a:p>
          <a:p>
            <a:pPr marL="0" indent="0" algn="ctr">
              <a:buNone/>
            </a:pPr>
            <a:r>
              <a:rPr lang="en-US" sz="850" b="1" dirty="0">
                <a:solidFill>
                  <a:srgbClr val="FFFFFF"/>
                </a:solidFill>
                <a:latin typeface="Arial" pitchFamily="34" charset="0"/>
                <a:ea typeface="Arial" pitchFamily="34" charset="-122"/>
                <a:cs typeface="Arial" pitchFamily="34" charset="-120"/>
              </a:rPr>
              <a:t>Sistemática</a:t>
            </a:r>
            <a:endParaRPr lang="en-US" sz="850" dirty="0"/>
          </a:p>
        </p:txBody>
      </p:sp>
      <p:sp>
        <p:nvSpPr>
          <p:cNvPr id="13" name="Shape 11"/>
          <p:cNvSpPr/>
          <p:nvPr/>
        </p:nvSpPr>
        <p:spPr>
          <a:xfrm>
            <a:off x="3483864" y="3840480"/>
            <a:ext cx="914400" cy="914400"/>
          </a:xfrm>
          <a:prstGeom prst="ellipse">
            <a:avLst/>
          </a:prstGeom>
          <a:solidFill>
            <a:srgbClr val="C55A11"/>
          </a:solidFill>
          <a:ln w="19050">
            <a:solidFill>
              <a:srgbClr val="FFFFFF"/>
            </a:solidFill>
            <a:prstDash val="solid"/>
          </a:ln>
        </p:spPr>
      </p:sp>
      <p:sp>
        <p:nvSpPr>
          <p:cNvPr id="14" name="Text 12"/>
          <p:cNvSpPr/>
          <p:nvPr/>
        </p:nvSpPr>
        <p:spPr>
          <a:xfrm>
            <a:off x="3483864" y="3840480"/>
            <a:ext cx="914400" cy="914400"/>
          </a:xfrm>
          <a:prstGeom prst="rect">
            <a:avLst/>
          </a:prstGeom>
          <a:noFill/>
          <a:ln/>
        </p:spPr>
        <p:txBody>
          <a:bodyPr wrap="square" lIns="0" tIns="0" rIns="0" bIns="0" rtlCol="0" anchor="ctr"/>
          <a:lstStyle/>
          <a:p>
            <a:pPr marL="0" indent="0" algn="ctr">
              <a:buNone/>
            </a:pPr>
            <a:r>
              <a:rPr lang="en-US" sz="850" b="1" dirty="0">
                <a:solidFill>
                  <a:srgbClr val="FFFFFF"/>
                </a:solidFill>
                <a:latin typeface="Arial" pitchFamily="34" charset="0"/>
                <a:ea typeface="Arial" pitchFamily="34" charset="-122"/>
                <a:cs typeface="Arial" pitchFamily="34" charset="-120"/>
              </a:rPr>
              <a:t>AS México</a:t>
            </a:r>
            <a:endParaRPr lang="en-US" sz="850" dirty="0"/>
          </a:p>
        </p:txBody>
      </p:sp>
      <p:sp>
        <p:nvSpPr>
          <p:cNvPr id="15" name="Shape 13"/>
          <p:cNvSpPr/>
          <p:nvPr/>
        </p:nvSpPr>
        <p:spPr>
          <a:xfrm>
            <a:off x="4553712" y="3840480"/>
            <a:ext cx="914400" cy="914400"/>
          </a:xfrm>
          <a:prstGeom prst="ellipse">
            <a:avLst/>
          </a:prstGeom>
          <a:solidFill>
            <a:srgbClr val="5B2C8D"/>
          </a:solidFill>
          <a:ln w="19050">
            <a:solidFill>
              <a:srgbClr val="FFFFFF"/>
            </a:solidFill>
            <a:prstDash val="solid"/>
          </a:ln>
        </p:spPr>
      </p:sp>
      <p:sp>
        <p:nvSpPr>
          <p:cNvPr id="16" name="Text 14"/>
          <p:cNvSpPr/>
          <p:nvPr/>
        </p:nvSpPr>
        <p:spPr>
          <a:xfrm>
            <a:off x="4553712" y="3840480"/>
            <a:ext cx="914400" cy="914400"/>
          </a:xfrm>
          <a:prstGeom prst="rect">
            <a:avLst/>
          </a:prstGeom>
          <a:noFill/>
          <a:ln/>
        </p:spPr>
        <p:txBody>
          <a:bodyPr wrap="square" lIns="0" tIns="0" rIns="0" bIns="0" rtlCol="0" anchor="ctr"/>
          <a:lstStyle/>
          <a:p>
            <a:pPr marL="0" indent="0" algn="ctr">
              <a:buNone/>
            </a:pPr>
            <a:r>
              <a:rPr lang="en-US" sz="850" b="1" dirty="0">
                <a:solidFill>
                  <a:srgbClr val="FFFFFF"/>
                </a:solidFill>
                <a:latin typeface="Arial" pitchFamily="34" charset="0"/>
                <a:ea typeface="Arial" pitchFamily="34" charset="-122"/>
                <a:cs typeface="Arial" pitchFamily="34" charset="-120"/>
              </a:rPr>
              <a:t>ASI</a:t>
            </a:r>
            <a:endParaRPr lang="en-US" sz="850" dirty="0"/>
          </a:p>
        </p:txBody>
      </p:sp>
      <p:sp>
        <p:nvSpPr>
          <p:cNvPr id="17" name="Shape 15"/>
          <p:cNvSpPr/>
          <p:nvPr/>
        </p:nvSpPr>
        <p:spPr>
          <a:xfrm>
            <a:off x="5623560" y="3840480"/>
            <a:ext cx="914400" cy="914400"/>
          </a:xfrm>
          <a:prstGeom prst="ellipse">
            <a:avLst/>
          </a:prstGeom>
          <a:solidFill>
            <a:srgbClr val="B85042"/>
          </a:solidFill>
          <a:ln w="19050">
            <a:solidFill>
              <a:srgbClr val="FFFFFF"/>
            </a:solidFill>
            <a:prstDash val="solid"/>
          </a:ln>
        </p:spPr>
      </p:sp>
      <p:sp>
        <p:nvSpPr>
          <p:cNvPr id="18" name="Text 16"/>
          <p:cNvSpPr/>
          <p:nvPr/>
        </p:nvSpPr>
        <p:spPr>
          <a:xfrm>
            <a:off x="5623560" y="3840480"/>
            <a:ext cx="914400" cy="914400"/>
          </a:xfrm>
          <a:prstGeom prst="rect">
            <a:avLst/>
          </a:prstGeom>
          <a:noFill/>
          <a:ln/>
        </p:spPr>
        <p:txBody>
          <a:bodyPr wrap="square" lIns="0" tIns="0" rIns="0" bIns="0" rtlCol="0" anchor="ctr"/>
          <a:lstStyle/>
          <a:p>
            <a:pPr marL="0" indent="0" algn="ctr">
              <a:buNone/>
            </a:pPr>
            <a:r>
              <a:rPr lang="en-US" sz="850" b="1" dirty="0">
                <a:solidFill>
                  <a:srgbClr val="FFFFFF"/>
                </a:solidFill>
                <a:latin typeface="Arial" pitchFamily="34" charset="0"/>
                <a:ea typeface="Arial" pitchFamily="34" charset="-122"/>
                <a:cs typeface="Arial" pitchFamily="34" charset="-120"/>
              </a:rPr>
              <a:t>Malla</a:t>
            </a:r>
            <a:endParaRPr lang="en-US" sz="850" dirty="0"/>
          </a:p>
        </p:txBody>
      </p:sp>
      <p:sp>
        <p:nvSpPr>
          <p:cNvPr id="19" name="Shape 17"/>
          <p:cNvSpPr/>
          <p:nvPr/>
        </p:nvSpPr>
        <p:spPr>
          <a:xfrm>
            <a:off x="6693408" y="3840480"/>
            <a:ext cx="914400" cy="914400"/>
          </a:xfrm>
          <a:prstGeom prst="ellipse">
            <a:avLst/>
          </a:prstGeom>
          <a:solidFill>
            <a:srgbClr val="2C5F2D"/>
          </a:solidFill>
          <a:ln w="19050">
            <a:solidFill>
              <a:srgbClr val="FFFFFF"/>
            </a:solidFill>
            <a:prstDash val="solid"/>
          </a:ln>
        </p:spPr>
      </p:sp>
      <p:sp>
        <p:nvSpPr>
          <p:cNvPr id="20" name="Text 18"/>
          <p:cNvSpPr/>
          <p:nvPr/>
        </p:nvSpPr>
        <p:spPr>
          <a:xfrm>
            <a:off x="6693408" y="3840480"/>
            <a:ext cx="914400" cy="914400"/>
          </a:xfrm>
          <a:prstGeom prst="rect">
            <a:avLst/>
          </a:prstGeom>
          <a:noFill/>
          <a:ln/>
        </p:spPr>
        <p:txBody>
          <a:bodyPr wrap="square" lIns="0" tIns="0" rIns="0" bIns="0" rtlCol="0" anchor="ctr"/>
          <a:lstStyle/>
          <a:p>
            <a:pPr marL="0" indent="0" algn="ctr">
              <a:buNone/>
            </a:pPr>
            <a:r>
              <a:rPr lang="en-US" sz="850" b="1" dirty="0">
                <a:solidFill>
                  <a:srgbClr val="FFFFFF"/>
                </a:solidFill>
                <a:latin typeface="Arial" pitchFamily="34" charset="0"/>
                <a:ea typeface="Arial" pitchFamily="34" charset="-122"/>
                <a:cs typeface="Arial" pitchFamily="34" charset="-120"/>
              </a:rPr>
              <a:t>NEM</a:t>
            </a:r>
            <a:endParaRPr lang="en-US" sz="850" dirty="0"/>
          </a:p>
        </p:txBody>
      </p:sp>
      <p:sp>
        <p:nvSpPr>
          <p:cNvPr id="21" name="Shape 19"/>
          <p:cNvSpPr/>
          <p:nvPr/>
        </p:nvSpPr>
        <p:spPr>
          <a:xfrm>
            <a:off x="7763256" y="3840480"/>
            <a:ext cx="914400" cy="914400"/>
          </a:xfrm>
          <a:prstGeom prst="ellipse">
            <a:avLst/>
          </a:prstGeom>
          <a:solidFill>
            <a:srgbClr val="6D2E46"/>
          </a:solidFill>
          <a:ln w="19050">
            <a:solidFill>
              <a:srgbClr val="FFFFFF"/>
            </a:solidFill>
            <a:prstDash val="solid"/>
          </a:ln>
        </p:spPr>
      </p:sp>
      <p:sp>
        <p:nvSpPr>
          <p:cNvPr id="22" name="Text 20"/>
          <p:cNvSpPr/>
          <p:nvPr/>
        </p:nvSpPr>
        <p:spPr>
          <a:xfrm>
            <a:off x="7763256" y="3840480"/>
            <a:ext cx="914400" cy="914400"/>
          </a:xfrm>
          <a:prstGeom prst="rect">
            <a:avLst/>
          </a:prstGeom>
          <a:noFill/>
          <a:ln/>
        </p:spPr>
        <p:txBody>
          <a:bodyPr wrap="square" lIns="0" tIns="0" rIns="0" bIns="0" rtlCol="0" anchor="ctr"/>
          <a:lstStyle/>
          <a:p>
            <a:pPr marL="0" indent="0" algn="ctr">
              <a:buNone/>
            </a:pPr>
            <a:r>
              <a:rPr lang="en-US" sz="850" b="1" dirty="0">
                <a:solidFill>
                  <a:srgbClr val="FFFFFF"/>
                </a:solidFill>
                <a:latin typeface="Arial" pitchFamily="34" charset="0"/>
                <a:ea typeface="Arial" pitchFamily="34" charset="-122"/>
                <a:cs typeface="Arial" pitchFamily="34" charset="-120"/>
              </a:rPr>
              <a:t>UDEEI</a:t>
            </a:r>
          </a:p>
          <a:p>
            <a:pPr marL="0" indent="0" algn="ctr">
              <a:buNone/>
            </a:pPr>
            <a:r>
              <a:rPr lang="en-US" sz="850" b="1" dirty="0">
                <a:solidFill>
                  <a:srgbClr val="FFFFFF"/>
                </a:solidFill>
                <a:latin typeface="Arial" pitchFamily="34" charset="0"/>
                <a:cs typeface="Arial" pitchFamily="34" charset="-120"/>
              </a:rPr>
              <a:t>USAER</a:t>
            </a:r>
          </a:p>
          <a:p>
            <a:pPr marL="0" indent="0" algn="ctr">
              <a:buNone/>
            </a:pPr>
            <a:r>
              <a:rPr lang="en-US" sz="850" b="1" dirty="0">
                <a:solidFill>
                  <a:srgbClr val="FFFFFF"/>
                </a:solidFill>
                <a:latin typeface="Arial" pitchFamily="34" charset="0"/>
                <a:cs typeface="Arial" pitchFamily="34" charset="-120"/>
              </a:rPr>
              <a:t>EE</a:t>
            </a:r>
            <a:endParaRPr lang="en-US" sz="850" dirty="0"/>
          </a:p>
        </p:txBody>
      </p:sp>
      <p:sp>
        <p:nvSpPr>
          <p:cNvPr id="23" name="Text 21"/>
          <p:cNvSpPr/>
          <p:nvPr/>
        </p:nvSpPr>
        <p:spPr>
          <a:xfrm>
            <a:off x="457200" y="4800600"/>
            <a:ext cx="8229600" cy="320040"/>
          </a:xfrm>
          <a:prstGeom prst="rect">
            <a:avLst/>
          </a:prstGeom>
          <a:noFill/>
          <a:ln/>
        </p:spPr>
        <p:txBody>
          <a:bodyPr wrap="square" lIns="0" tIns="0" rIns="0" bIns="0" rtlCol="0" anchor="ctr"/>
          <a:lstStyle/>
          <a:p>
            <a:pPr marL="0" indent="0" algn="ctr">
              <a:buNone/>
            </a:pPr>
            <a:r>
              <a:rPr lang="en-US" sz="1100" dirty="0">
                <a:solidFill>
                  <a:srgbClr val="AAAAAA"/>
                </a:solidFill>
                <a:latin typeface="Arial" pitchFamily="34" charset="0"/>
                <a:ea typeface="Arial" pitchFamily="34" charset="-122"/>
                <a:cs typeface="Arial" pitchFamily="34" charset="-120"/>
              </a:rPr>
              <a:t>🥤  11 ingredientes · Una sola IA · Resultado: LIA DUA 3.0 + AS</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0569902-281C-4D8D-AD93-95BF8AD3835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399146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822960"/>
          </a:xfrm>
          <a:prstGeom prst="rect">
            <a:avLst/>
          </a:prstGeom>
          <a:solidFill>
            <a:srgbClr val="1F4E79"/>
          </a:solidFill>
          <a:ln w="12700">
            <a:solidFill>
              <a:srgbClr val="1F4E79"/>
            </a:solidFill>
            <a:prstDash val="solid"/>
          </a:ln>
        </p:spPr>
      </p:sp>
      <p:sp>
        <p:nvSpPr>
          <p:cNvPr id="3" name="Text 1"/>
          <p:cNvSpPr/>
          <p:nvPr/>
        </p:nvSpPr>
        <p:spPr>
          <a:xfrm>
            <a:off x="365760" y="0"/>
            <a:ext cx="8412480" cy="822960"/>
          </a:xfrm>
          <a:prstGeom prst="rect">
            <a:avLst/>
          </a:prstGeom>
          <a:noFill/>
          <a:ln/>
        </p:spPr>
        <p:txBody>
          <a:bodyPr wrap="square" lIns="0" tIns="0" rIns="0" bIns="0" rtlCol="0" anchor="ctr"/>
          <a:lstStyle/>
          <a:p>
            <a:pPr marL="0" indent="0">
              <a:buNone/>
            </a:pPr>
            <a:r>
              <a:rPr lang="en-US" sz="2200" b="1" dirty="0">
                <a:solidFill>
                  <a:srgbClr val="FFFFFF"/>
                </a:solidFill>
                <a:latin typeface="Cambria" pitchFamily="34" charset="0"/>
                <a:ea typeface="Cambria" pitchFamily="34" charset="-122"/>
                <a:cs typeface="Cambria" pitchFamily="34" charset="-120"/>
              </a:rPr>
              <a:t>Ingredientes BASE — La base líquida del batido</a:t>
            </a:r>
            <a:endParaRPr lang="en-US" sz="2200" dirty="0"/>
          </a:p>
        </p:txBody>
      </p:sp>
      <p:sp>
        <p:nvSpPr>
          <p:cNvPr id="4" name="Shape 2"/>
          <p:cNvSpPr/>
          <p:nvPr/>
        </p:nvSpPr>
        <p:spPr>
          <a:xfrm>
            <a:off x="274320" y="960120"/>
            <a:ext cx="4160520" cy="1874520"/>
          </a:xfrm>
          <a:prstGeom prst="roundRect">
            <a:avLst>
              <a:gd name="adj" fmla="val 5854"/>
            </a:avLst>
          </a:prstGeom>
          <a:solidFill>
            <a:srgbClr val="D6E4F0"/>
          </a:solidFill>
          <a:ln w="19050">
            <a:solidFill>
              <a:srgbClr val="1F4E79"/>
            </a:solidFill>
            <a:prstDash val="solid"/>
          </a:ln>
          <a:effectLst>
            <a:outerShdw blurRad="101600" dist="38100" dir="2700000" algn="bl" rotWithShape="0">
              <a:srgbClr val="000000">
                <a:alpha val="13000"/>
              </a:srgbClr>
            </a:outerShdw>
          </a:effectLst>
        </p:spPr>
      </p:sp>
      <p:sp>
        <p:nvSpPr>
          <p:cNvPr id="5" name="Shape 3"/>
          <p:cNvSpPr/>
          <p:nvPr/>
        </p:nvSpPr>
        <p:spPr>
          <a:xfrm>
            <a:off x="384048" y="1069848"/>
            <a:ext cx="384048" cy="384048"/>
          </a:xfrm>
          <a:prstGeom prst="roundRect">
            <a:avLst>
              <a:gd name="adj" fmla="val 50000"/>
            </a:avLst>
          </a:prstGeom>
          <a:solidFill>
            <a:srgbClr val="1F4E79"/>
          </a:solidFill>
          <a:ln w="12700">
            <a:solidFill>
              <a:srgbClr val="1F4E79"/>
            </a:solidFill>
            <a:prstDash val="solid"/>
          </a:ln>
        </p:spPr>
      </p:sp>
      <p:sp>
        <p:nvSpPr>
          <p:cNvPr id="6" name="Text 4"/>
          <p:cNvSpPr/>
          <p:nvPr/>
        </p:nvSpPr>
        <p:spPr>
          <a:xfrm>
            <a:off x="384048" y="1069848"/>
            <a:ext cx="384048" cy="384048"/>
          </a:xfrm>
          <a:prstGeom prst="rect">
            <a:avLst/>
          </a:prstGeom>
          <a:noFill/>
          <a:ln/>
        </p:spPr>
        <p:txBody>
          <a:bodyPr wrap="square" lIns="0" tIns="0" rIns="0" bIns="0" rtlCol="0" anchor="ctr"/>
          <a:lstStyle/>
          <a:p>
            <a:pPr marL="0" indent="0" algn="ctr">
              <a:buNone/>
            </a:pPr>
            <a:r>
              <a:rPr lang="en-US" sz="1400" b="1" dirty="0">
                <a:solidFill>
                  <a:srgbClr val="FFFFFF"/>
                </a:solidFill>
                <a:latin typeface="Arial" pitchFamily="34" charset="0"/>
                <a:ea typeface="Arial" pitchFamily="34" charset="-122"/>
                <a:cs typeface="Arial" pitchFamily="34" charset="-120"/>
              </a:rPr>
              <a:t>1</a:t>
            </a:r>
            <a:endParaRPr lang="en-US" sz="1400" dirty="0"/>
          </a:p>
        </p:txBody>
      </p:sp>
      <p:sp>
        <p:nvSpPr>
          <p:cNvPr id="7" name="Text 5"/>
          <p:cNvSpPr/>
          <p:nvPr/>
        </p:nvSpPr>
        <p:spPr>
          <a:xfrm>
            <a:off x="841248" y="1069848"/>
            <a:ext cx="2743200" cy="384048"/>
          </a:xfrm>
          <a:prstGeom prst="rect">
            <a:avLst/>
          </a:prstGeom>
          <a:noFill/>
          <a:ln/>
        </p:spPr>
        <p:txBody>
          <a:bodyPr wrap="square" lIns="0" tIns="0" rIns="0" bIns="0" rtlCol="0" anchor="ctr"/>
          <a:lstStyle/>
          <a:p>
            <a:pPr marL="0" indent="0">
              <a:buNone/>
            </a:pPr>
            <a:r>
              <a:rPr lang="en-US" sz="1300" b="1" dirty="0">
                <a:solidFill>
                  <a:srgbClr val="1F4E79"/>
                </a:solidFill>
                <a:latin typeface="Arial" pitchFamily="34" charset="0"/>
                <a:ea typeface="Arial" pitchFamily="34" charset="-122"/>
                <a:cs typeface="Arial" pitchFamily="34" charset="-120"/>
              </a:rPr>
              <a:t>DUA 3.0 de CAST</a:t>
            </a:r>
            <a:endParaRPr lang="en-US" sz="1300" dirty="0"/>
          </a:p>
        </p:txBody>
      </p:sp>
      <p:sp>
        <p:nvSpPr>
          <p:cNvPr id="8" name="Shape 6"/>
          <p:cNvSpPr/>
          <p:nvPr/>
        </p:nvSpPr>
        <p:spPr>
          <a:xfrm>
            <a:off x="3657600" y="1097280"/>
            <a:ext cx="667512" cy="256032"/>
          </a:xfrm>
          <a:prstGeom prst="roundRect">
            <a:avLst>
              <a:gd name="adj" fmla="val 25000"/>
            </a:avLst>
          </a:prstGeom>
          <a:solidFill>
            <a:srgbClr val="1F4E79"/>
          </a:solidFill>
          <a:ln w="12700">
            <a:solidFill>
              <a:srgbClr val="1F4E79"/>
            </a:solidFill>
            <a:prstDash val="solid"/>
          </a:ln>
        </p:spPr>
      </p:sp>
      <p:sp>
        <p:nvSpPr>
          <p:cNvPr id="9" name="Text 7"/>
          <p:cNvSpPr/>
          <p:nvPr/>
        </p:nvSpPr>
        <p:spPr>
          <a:xfrm>
            <a:off x="3657600" y="1097280"/>
            <a:ext cx="667512" cy="256032"/>
          </a:xfrm>
          <a:prstGeom prst="rect">
            <a:avLst/>
          </a:prstGeom>
          <a:noFill/>
          <a:ln/>
        </p:spPr>
        <p:txBody>
          <a:bodyPr wrap="square" lIns="0" tIns="0" rIns="0" bIns="0" rtlCol="0" anchor="ctr"/>
          <a:lstStyle/>
          <a:p>
            <a:pPr marL="0" indent="0" algn="ctr">
              <a:buNone/>
            </a:pPr>
            <a:r>
              <a:rPr lang="en-US" sz="700" b="1" dirty="0">
                <a:solidFill>
                  <a:srgbClr val="FFFFFF"/>
                </a:solidFill>
                <a:latin typeface="Arial" pitchFamily="34" charset="0"/>
                <a:ea typeface="Arial" pitchFamily="34" charset="-122"/>
                <a:cs typeface="Arial" pitchFamily="34" charset="-120"/>
              </a:rPr>
              <a:t>BASE</a:t>
            </a:r>
            <a:endParaRPr lang="en-US" sz="700" dirty="0"/>
          </a:p>
        </p:txBody>
      </p:sp>
      <p:sp>
        <p:nvSpPr>
          <p:cNvPr id="10" name="Text 8"/>
          <p:cNvSpPr/>
          <p:nvPr/>
        </p:nvSpPr>
        <p:spPr>
          <a:xfrm>
            <a:off x="438912" y="1527048"/>
            <a:ext cx="3840480" cy="1188720"/>
          </a:xfrm>
          <a:prstGeom prst="rect">
            <a:avLst/>
          </a:prstGeom>
          <a:noFill/>
          <a:ln/>
        </p:spPr>
        <p:txBody>
          <a:bodyPr wrap="square" lIns="0" tIns="0" rIns="0" bIns="0" rtlCol="0" anchor="t"/>
          <a:lstStyle/>
          <a:p>
            <a:pPr marL="0" indent="0">
              <a:buNone/>
            </a:pPr>
            <a:r>
              <a:rPr lang="en-US" sz="1050" dirty="0">
                <a:solidFill>
                  <a:srgbClr val="1A1A1A"/>
                </a:solidFill>
                <a:latin typeface="Arial" pitchFamily="34" charset="0"/>
                <a:ea typeface="Arial" pitchFamily="34" charset="-122"/>
                <a:cs typeface="Arial" pitchFamily="34" charset="-120"/>
              </a:rPr>
              <a:t>Base líquida. Marco original de CAST. Principios, pautas, consideraciones y Agencia del Estudiante.</a:t>
            </a:r>
            <a:endParaRPr lang="en-US" sz="1050" dirty="0"/>
          </a:p>
          <a:p>
            <a:pPr marL="0" indent="0">
              <a:buNone/>
            </a:pPr>
            <a:endParaRPr lang="en-US" sz="1050" dirty="0"/>
          </a:p>
          <a:p>
            <a:pPr marL="0" indent="0">
              <a:buNone/>
            </a:pPr>
            <a:r>
              <a:rPr lang="en-US" sz="1050" dirty="0">
                <a:solidFill>
                  <a:srgbClr val="1A1A1A"/>
                </a:solidFill>
                <a:latin typeface="Arial" pitchFamily="34" charset="0"/>
                <a:ea typeface="Arial" pitchFamily="34" charset="-122"/>
                <a:cs typeface="Arial" pitchFamily="34" charset="-120"/>
              </a:rPr>
              <a:t>Evita que LIA piense en adecuaciones aisladas. La obliga a diseñar desde el inicio para todos.</a:t>
            </a:r>
            <a:endParaRPr lang="en-US" sz="1050" dirty="0"/>
          </a:p>
        </p:txBody>
      </p:sp>
      <p:sp>
        <p:nvSpPr>
          <p:cNvPr id="11" name="Shape 9"/>
          <p:cNvSpPr/>
          <p:nvPr/>
        </p:nvSpPr>
        <p:spPr>
          <a:xfrm>
            <a:off x="4709160" y="960120"/>
            <a:ext cx="4160520" cy="1874520"/>
          </a:xfrm>
          <a:prstGeom prst="roundRect">
            <a:avLst>
              <a:gd name="adj" fmla="val 5854"/>
            </a:avLst>
          </a:prstGeom>
          <a:solidFill>
            <a:srgbClr val="E0F7F5"/>
          </a:solidFill>
          <a:ln w="19050">
            <a:solidFill>
              <a:srgbClr val="028090"/>
            </a:solidFill>
            <a:prstDash val="solid"/>
          </a:ln>
          <a:effectLst>
            <a:outerShdw blurRad="101600" dist="38100" dir="2700000" algn="bl" rotWithShape="0">
              <a:srgbClr val="000000">
                <a:alpha val="13000"/>
              </a:srgbClr>
            </a:outerShdw>
          </a:effectLst>
        </p:spPr>
      </p:sp>
      <p:sp>
        <p:nvSpPr>
          <p:cNvPr id="12" name="Shape 10"/>
          <p:cNvSpPr/>
          <p:nvPr/>
        </p:nvSpPr>
        <p:spPr>
          <a:xfrm>
            <a:off x="4818888" y="1069848"/>
            <a:ext cx="384048" cy="384048"/>
          </a:xfrm>
          <a:prstGeom prst="roundRect">
            <a:avLst>
              <a:gd name="adj" fmla="val 50000"/>
            </a:avLst>
          </a:prstGeom>
          <a:solidFill>
            <a:srgbClr val="028090"/>
          </a:solidFill>
          <a:ln w="12700">
            <a:solidFill>
              <a:srgbClr val="028090"/>
            </a:solidFill>
            <a:prstDash val="solid"/>
          </a:ln>
        </p:spPr>
      </p:sp>
      <p:sp>
        <p:nvSpPr>
          <p:cNvPr id="13" name="Text 11"/>
          <p:cNvSpPr/>
          <p:nvPr/>
        </p:nvSpPr>
        <p:spPr>
          <a:xfrm>
            <a:off x="4818888" y="1069848"/>
            <a:ext cx="384048" cy="384048"/>
          </a:xfrm>
          <a:prstGeom prst="rect">
            <a:avLst/>
          </a:prstGeom>
          <a:noFill/>
          <a:ln/>
        </p:spPr>
        <p:txBody>
          <a:bodyPr wrap="square" lIns="0" tIns="0" rIns="0" bIns="0" rtlCol="0" anchor="ctr"/>
          <a:lstStyle/>
          <a:p>
            <a:pPr marL="0" indent="0" algn="ctr">
              <a:buNone/>
            </a:pPr>
            <a:r>
              <a:rPr lang="en-US" sz="1400" b="1" dirty="0">
                <a:solidFill>
                  <a:srgbClr val="FFFFFF"/>
                </a:solidFill>
                <a:latin typeface="Arial" pitchFamily="34" charset="0"/>
                <a:ea typeface="Arial" pitchFamily="34" charset="-122"/>
                <a:cs typeface="Arial" pitchFamily="34" charset="-120"/>
              </a:rPr>
              <a:t>2</a:t>
            </a:r>
            <a:endParaRPr lang="en-US" sz="1400" dirty="0"/>
          </a:p>
        </p:txBody>
      </p:sp>
      <p:sp>
        <p:nvSpPr>
          <p:cNvPr id="14" name="Text 12"/>
          <p:cNvSpPr/>
          <p:nvPr/>
        </p:nvSpPr>
        <p:spPr>
          <a:xfrm>
            <a:off x="5276088" y="1069848"/>
            <a:ext cx="2743200" cy="384048"/>
          </a:xfrm>
          <a:prstGeom prst="rect">
            <a:avLst/>
          </a:prstGeom>
          <a:noFill/>
          <a:ln/>
        </p:spPr>
        <p:txBody>
          <a:bodyPr wrap="square" lIns="0" tIns="0" rIns="0" bIns="0" rtlCol="0" anchor="ctr"/>
          <a:lstStyle/>
          <a:p>
            <a:pPr marL="0" indent="0">
              <a:buNone/>
            </a:pPr>
            <a:r>
              <a:rPr lang="en-US" sz="1300" b="1" dirty="0">
                <a:solidFill>
                  <a:srgbClr val="028090"/>
                </a:solidFill>
                <a:latin typeface="Arial" pitchFamily="34" charset="0"/>
                <a:ea typeface="Arial" pitchFamily="34" charset="-122"/>
                <a:cs typeface="Arial" pitchFamily="34" charset="-120"/>
              </a:rPr>
              <a:t>Glosario de Términos</a:t>
            </a:r>
            <a:endParaRPr lang="en-US" sz="1300" dirty="0"/>
          </a:p>
        </p:txBody>
      </p:sp>
      <p:sp>
        <p:nvSpPr>
          <p:cNvPr id="15" name="Shape 13"/>
          <p:cNvSpPr/>
          <p:nvPr/>
        </p:nvSpPr>
        <p:spPr>
          <a:xfrm>
            <a:off x="8092440" y="1097280"/>
            <a:ext cx="667512" cy="256032"/>
          </a:xfrm>
          <a:prstGeom prst="roundRect">
            <a:avLst>
              <a:gd name="adj" fmla="val 25000"/>
            </a:avLst>
          </a:prstGeom>
          <a:solidFill>
            <a:srgbClr val="028090"/>
          </a:solidFill>
          <a:ln w="12700">
            <a:solidFill>
              <a:srgbClr val="028090"/>
            </a:solidFill>
            <a:prstDash val="solid"/>
          </a:ln>
        </p:spPr>
      </p:sp>
      <p:sp>
        <p:nvSpPr>
          <p:cNvPr id="16" name="Text 14"/>
          <p:cNvSpPr/>
          <p:nvPr/>
        </p:nvSpPr>
        <p:spPr>
          <a:xfrm>
            <a:off x="8092440" y="1097280"/>
            <a:ext cx="667512" cy="256032"/>
          </a:xfrm>
          <a:prstGeom prst="rect">
            <a:avLst/>
          </a:prstGeom>
          <a:noFill/>
          <a:ln/>
        </p:spPr>
        <p:txBody>
          <a:bodyPr wrap="square" lIns="0" tIns="0" rIns="0" bIns="0" rtlCol="0" anchor="ctr"/>
          <a:lstStyle/>
          <a:p>
            <a:pPr marL="0" indent="0" algn="ctr">
              <a:buNone/>
            </a:pPr>
            <a:r>
              <a:rPr lang="en-US" sz="700" b="1" dirty="0">
                <a:solidFill>
                  <a:srgbClr val="FFFFFF"/>
                </a:solidFill>
                <a:latin typeface="Arial" pitchFamily="34" charset="0"/>
                <a:ea typeface="Arial" pitchFamily="34" charset="-122"/>
                <a:cs typeface="Arial" pitchFamily="34" charset="-120"/>
              </a:rPr>
              <a:t>PRECISIÓN</a:t>
            </a:r>
            <a:endParaRPr lang="en-US" sz="700" dirty="0"/>
          </a:p>
        </p:txBody>
      </p:sp>
      <p:sp>
        <p:nvSpPr>
          <p:cNvPr id="17" name="Text 15"/>
          <p:cNvSpPr/>
          <p:nvPr/>
        </p:nvSpPr>
        <p:spPr>
          <a:xfrm>
            <a:off x="4873752" y="1527048"/>
            <a:ext cx="3840480" cy="1188720"/>
          </a:xfrm>
          <a:prstGeom prst="rect">
            <a:avLst/>
          </a:prstGeom>
          <a:noFill/>
          <a:ln/>
        </p:spPr>
        <p:txBody>
          <a:bodyPr wrap="square" lIns="0" tIns="0" rIns="0" bIns="0" rtlCol="0" anchor="t"/>
          <a:lstStyle/>
          <a:p>
            <a:pPr marL="0" indent="0">
              <a:buNone/>
            </a:pPr>
            <a:r>
              <a:rPr lang="en-US" sz="1050" dirty="0">
                <a:solidFill>
                  <a:srgbClr val="1A1A1A"/>
                </a:solidFill>
                <a:latin typeface="Arial" pitchFamily="34" charset="0"/>
                <a:ea typeface="Arial" pitchFamily="34" charset="-122"/>
                <a:cs typeface="Arial" pitchFamily="34" charset="-120"/>
              </a:rPr>
              <a:t>La cuchara medidora. Evita confundir inclusión, accesibilidad, barrera, ajuste, AS y DUA.</a:t>
            </a:r>
            <a:endParaRPr lang="en-US" sz="1050" dirty="0"/>
          </a:p>
          <a:p>
            <a:pPr marL="0" indent="0">
              <a:buNone/>
            </a:pPr>
            <a:endParaRPr lang="en-US" sz="1050" dirty="0"/>
          </a:p>
          <a:p>
            <a:pPr marL="0" indent="0">
              <a:buNone/>
            </a:pPr>
            <a:r>
              <a:rPr lang="en-US" sz="1050" dirty="0">
                <a:solidFill>
                  <a:srgbClr val="1A1A1A"/>
                </a:solidFill>
                <a:latin typeface="Arial" pitchFamily="34" charset="0"/>
                <a:ea typeface="Arial" pitchFamily="34" charset="-122"/>
                <a:cs typeface="Arial" pitchFamily="34" charset="-120"/>
              </a:rPr>
              <a:t>Sostiene precisión conceptual y cuida que LIA no mezcle términos de diferentes marcos.</a:t>
            </a:r>
            <a:endParaRPr lang="en-US" sz="1050" dirty="0"/>
          </a:p>
        </p:txBody>
      </p:sp>
      <p:sp>
        <p:nvSpPr>
          <p:cNvPr id="18" name="Shape 16"/>
          <p:cNvSpPr/>
          <p:nvPr/>
        </p:nvSpPr>
        <p:spPr>
          <a:xfrm>
            <a:off x="274320" y="2953512"/>
            <a:ext cx="4160520" cy="1874520"/>
          </a:xfrm>
          <a:prstGeom prst="roundRect">
            <a:avLst>
              <a:gd name="adj" fmla="val 5854"/>
            </a:avLst>
          </a:prstGeom>
          <a:solidFill>
            <a:srgbClr val="E1F5EE"/>
          </a:solidFill>
          <a:ln w="19050">
            <a:solidFill>
              <a:srgbClr val="1E6B3C"/>
            </a:solidFill>
            <a:prstDash val="solid"/>
          </a:ln>
          <a:effectLst>
            <a:outerShdw blurRad="101600" dist="38100" dir="2700000" algn="bl" rotWithShape="0">
              <a:srgbClr val="000000">
                <a:alpha val="13000"/>
              </a:srgbClr>
            </a:outerShdw>
          </a:effectLst>
        </p:spPr>
      </p:sp>
      <p:sp>
        <p:nvSpPr>
          <p:cNvPr id="19" name="Shape 17"/>
          <p:cNvSpPr/>
          <p:nvPr/>
        </p:nvSpPr>
        <p:spPr>
          <a:xfrm>
            <a:off x="384048" y="3063240"/>
            <a:ext cx="384048" cy="384048"/>
          </a:xfrm>
          <a:prstGeom prst="roundRect">
            <a:avLst>
              <a:gd name="adj" fmla="val 50000"/>
            </a:avLst>
          </a:prstGeom>
          <a:solidFill>
            <a:srgbClr val="1E6B3C"/>
          </a:solidFill>
          <a:ln w="12700">
            <a:solidFill>
              <a:srgbClr val="1E6B3C"/>
            </a:solidFill>
            <a:prstDash val="solid"/>
          </a:ln>
        </p:spPr>
      </p:sp>
      <p:sp>
        <p:nvSpPr>
          <p:cNvPr id="20" name="Text 18"/>
          <p:cNvSpPr/>
          <p:nvPr/>
        </p:nvSpPr>
        <p:spPr>
          <a:xfrm>
            <a:off x="384048" y="3063240"/>
            <a:ext cx="384048" cy="384048"/>
          </a:xfrm>
          <a:prstGeom prst="rect">
            <a:avLst/>
          </a:prstGeom>
          <a:noFill/>
          <a:ln/>
        </p:spPr>
        <p:txBody>
          <a:bodyPr wrap="square" lIns="0" tIns="0" rIns="0" bIns="0" rtlCol="0" anchor="ctr"/>
          <a:lstStyle/>
          <a:p>
            <a:pPr marL="0" indent="0" algn="ctr">
              <a:buNone/>
            </a:pPr>
            <a:r>
              <a:rPr lang="en-US" sz="1400" b="1" dirty="0">
                <a:solidFill>
                  <a:srgbClr val="FFFFFF"/>
                </a:solidFill>
                <a:latin typeface="Arial" pitchFamily="34" charset="0"/>
                <a:ea typeface="Arial" pitchFamily="34" charset="-122"/>
                <a:cs typeface="Arial" pitchFamily="34" charset="-120"/>
              </a:rPr>
              <a:t>3</a:t>
            </a:r>
            <a:endParaRPr lang="en-US" sz="1400" dirty="0"/>
          </a:p>
        </p:txBody>
      </p:sp>
      <p:sp>
        <p:nvSpPr>
          <p:cNvPr id="21" name="Text 19"/>
          <p:cNvSpPr/>
          <p:nvPr/>
        </p:nvSpPr>
        <p:spPr>
          <a:xfrm>
            <a:off x="841248" y="3063240"/>
            <a:ext cx="2743200" cy="384048"/>
          </a:xfrm>
          <a:prstGeom prst="rect">
            <a:avLst/>
          </a:prstGeom>
          <a:noFill/>
          <a:ln/>
        </p:spPr>
        <p:txBody>
          <a:bodyPr wrap="square" lIns="0" tIns="0" rIns="0" bIns="0" rtlCol="0" anchor="ctr"/>
          <a:lstStyle/>
          <a:p>
            <a:pPr marL="0" indent="0">
              <a:buNone/>
            </a:pPr>
            <a:r>
              <a:rPr lang="en-US" sz="1300" b="1" dirty="0">
                <a:solidFill>
                  <a:srgbClr val="1E6B3C"/>
                </a:solidFill>
                <a:latin typeface="Arial" pitchFamily="34" charset="0"/>
                <a:ea typeface="Arial" pitchFamily="34" charset="-122"/>
                <a:cs typeface="Arial" pitchFamily="34" charset="-120"/>
              </a:rPr>
              <a:t>Estructura Sistemática</a:t>
            </a:r>
            <a:endParaRPr lang="en-US" sz="1300" dirty="0"/>
          </a:p>
        </p:txBody>
      </p:sp>
      <p:sp>
        <p:nvSpPr>
          <p:cNvPr id="22" name="Shape 20"/>
          <p:cNvSpPr/>
          <p:nvPr/>
        </p:nvSpPr>
        <p:spPr>
          <a:xfrm>
            <a:off x="3657600" y="3090672"/>
            <a:ext cx="667512" cy="256032"/>
          </a:xfrm>
          <a:prstGeom prst="roundRect">
            <a:avLst>
              <a:gd name="adj" fmla="val 25000"/>
            </a:avLst>
          </a:prstGeom>
          <a:solidFill>
            <a:srgbClr val="1E6B3C"/>
          </a:solidFill>
          <a:ln w="12700">
            <a:solidFill>
              <a:srgbClr val="1E6B3C"/>
            </a:solidFill>
            <a:prstDash val="solid"/>
          </a:ln>
        </p:spPr>
      </p:sp>
      <p:sp>
        <p:nvSpPr>
          <p:cNvPr id="23" name="Text 21"/>
          <p:cNvSpPr/>
          <p:nvPr/>
        </p:nvSpPr>
        <p:spPr>
          <a:xfrm>
            <a:off x="3657600" y="3090672"/>
            <a:ext cx="667512" cy="256032"/>
          </a:xfrm>
          <a:prstGeom prst="rect">
            <a:avLst/>
          </a:prstGeom>
          <a:noFill/>
          <a:ln/>
        </p:spPr>
        <p:txBody>
          <a:bodyPr wrap="square" lIns="0" tIns="0" rIns="0" bIns="0" rtlCol="0" anchor="ctr"/>
          <a:lstStyle/>
          <a:p>
            <a:pPr marL="0" indent="0" algn="ctr">
              <a:buNone/>
            </a:pPr>
            <a:r>
              <a:rPr lang="en-US" sz="700" b="1" dirty="0">
                <a:solidFill>
                  <a:srgbClr val="FFFFFF"/>
                </a:solidFill>
                <a:latin typeface="Arial" pitchFamily="34" charset="0"/>
                <a:ea typeface="Arial" pitchFamily="34" charset="-122"/>
                <a:cs typeface="Arial" pitchFamily="34" charset="-120"/>
              </a:rPr>
              <a:t>RECORRIDO</a:t>
            </a:r>
            <a:endParaRPr lang="en-US" sz="700" dirty="0"/>
          </a:p>
        </p:txBody>
      </p:sp>
      <p:sp>
        <p:nvSpPr>
          <p:cNvPr id="24" name="Text 22"/>
          <p:cNvSpPr/>
          <p:nvPr/>
        </p:nvSpPr>
        <p:spPr>
          <a:xfrm>
            <a:off x="438912" y="3520440"/>
            <a:ext cx="3840480" cy="1188720"/>
          </a:xfrm>
          <a:prstGeom prst="rect">
            <a:avLst/>
          </a:prstGeom>
          <a:noFill/>
          <a:ln/>
        </p:spPr>
        <p:txBody>
          <a:bodyPr wrap="square" lIns="0" tIns="0" rIns="0" bIns="0" rtlCol="0" anchor="t"/>
          <a:lstStyle/>
          <a:p>
            <a:pPr marL="0" indent="0">
              <a:buNone/>
            </a:pPr>
            <a:r>
              <a:rPr lang="en-US" sz="1050" dirty="0">
                <a:solidFill>
                  <a:srgbClr val="1A1A1A"/>
                </a:solidFill>
                <a:latin typeface="Arial" pitchFamily="34" charset="0"/>
                <a:ea typeface="Arial" pitchFamily="34" charset="-122"/>
                <a:cs typeface="Arial" pitchFamily="34" charset="-120"/>
              </a:rPr>
              <a:t>Técnica de mezcla. Identificada y sistematizada por Edgar Palafox. Validada por David Rose (CAST).</a:t>
            </a:r>
            <a:endParaRPr lang="en-US" sz="1050" dirty="0"/>
          </a:p>
          <a:p>
            <a:pPr marL="0" indent="0">
              <a:buNone/>
            </a:pPr>
            <a:endParaRPr lang="en-US" sz="1050" dirty="0"/>
          </a:p>
          <a:p>
            <a:pPr marL="0" indent="0">
              <a:buNone/>
            </a:pPr>
            <a:r>
              <a:rPr lang="en-US" sz="1050" dirty="0">
                <a:solidFill>
                  <a:srgbClr val="1A1A1A"/>
                </a:solidFill>
                <a:latin typeface="Arial" pitchFamily="34" charset="0"/>
                <a:ea typeface="Arial" pitchFamily="34" charset="-122"/>
                <a:cs typeface="Arial" pitchFamily="34" charset="-120"/>
              </a:rPr>
              <a:t>Secuencia: problemática → horizontal → vertical → pauta → consideración → andamio → experiencia.</a:t>
            </a:r>
            <a:endParaRPr lang="en-US" sz="1050" dirty="0"/>
          </a:p>
        </p:txBody>
      </p:sp>
      <p:sp>
        <p:nvSpPr>
          <p:cNvPr id="25" name="Shape 23"/>
          <p:cNvSpPr/>
          <p:nvPr/>
        </p:nvSpPr>
        <p:spPr>
          <a:xfrm>
            <a:off x="4709160" y="2953512"/>
            <a:ext cx="4160520" cy="1874520"/>
          </a:xfrm>
          <a:prstGeom prst="roundRect">
            <a:avLst>
              <a:gd name="adj" fmla="val 5854"/>
            </a:avLst>
          </a:prstGeom>
          <a:solidFill>
            <a:srgbClr val="FDEBD0"/>
          </a:solidFill>
          <a:ln w="19050">
            <a:solidFill>
              <a:srgbClr val="C55A11"/>
            </a:solidFill>
            <a:prstDash val="solid"/>
          </a:ln>
          <a:effectLst>
            <a:outerShdw blurRad="101600" dist="38100" dir="2700000" algn="bl" rotWithShape="0">
              <a:srgbClr val="000000">
                <a:alpha val="13000"/>
              </a:srgbClr>
            </a:outerShdw>
          </a:effectLst>
        </p:spPr>
      </p:sp>
      <p:sp>
        <p:nvSpPr>
          <p:cNvPr id="26" name="Shape 24"/>
          <p:cNvSpPr/>
          <p:nvPr/>
        </p:nvSpPr>
        <p:spPr>
          <a:xfrm>
            <a:off x="4818888" y="3063240"/>
            <a:ext cx="384048" cy="384048"/>
          </a:xfrm>
          <a:prstGeom prst="roundRect">
            <a:avLst>
              <a:gd name="adj" fmla="val 50000"/>
            </a:avLst>
          </a:prstGeom>
          <a:solidFill>
            <a:srgbClr val="C55A11"/>
          </a:solidFill>
          <a:ln w="12700">
            <a:solidFill>
              <a:srgbClr val="C55A11"/>
            </a:solidFill>
            <a:prstDash val="solid"/>
          </a:ln>
        </p:spPr>
      </p:sp>
      <p:sp>
        <p:nvSpPr>
          <p:cNvPr id="27" name="Text 25"/>
          <p:cNvSpPr/>
          <p:nvPr/>
        </p:nvSpPr>
        <p:spPr>
          <a:xfrm>
            <a:off x="4818888" y="3063240"/>
            <a:ext cx="384048" cy="384048"/>
          </a:xfrm>
          <a:prstGeom prst="rect">
            <a:avLst/>
          </a:prstGeom>
          <a:noFill/>
          <a:ln/>
        </p:spPr>
        <p:txBody>
          <a:bodyPr wrap="square" lIns="0" tIns="0" rIns="0" bIns="0" rtlCol="0" anchor="ctr"/>
          <a:lstStyle/>
          <a:p>
            <a:pPr marL="0" indent="0" algn="ctr">
              <a:buNone/>
            </a:pPr>
            <a:r>
              <a:rPr lang="en-US" sz="1400" b="1" dirty="0">
                <a:solidFill>
                  <a:srgbClr val="FFFFFF"/>
                </a:solidFill>
                <a:latin typeface="Arial" pitchFamily="34" charset="0"/>
                <a:ea typeface="Arial" pitchFamily="34" charset="-122"/>
                <a:cs typeface="Arial" pitchFamily="34" charset="-120"/>
              </a:rPr>
              <a:t>4</a:t>
            </a:r>
            <a:endParaRPr lang="en-US" sz="1400" dirty="0"/>
          </a:p>
        </p:txBody>
      </p:sp>
      <p:sp>
        <p:nvSpPr>
          <p:cNvPr id="28" name="Text 26"/>
          <p:cNvSpPr/>
          <p:nvPr/>
        </p:nvSpPr>
        <p:spPr>
          <a:xfrm>
            <a:off x="5276088" y="3063240"/>
            <a:ext cx="2743200" cy="384048"/>
          </a:xfrm>
          <a:prstGeom prst="rect">
            <a:avLst/>
          </a:prstGeom>
          <a:noFill/>
          <a:ln/>
        </p:spPr>
        <p:txBody>
          <a:bodyPr wrap="square" lIns="0" tIns="0" rIns="0" bIns="0" rtlCol="0" anchor="ctr"/>
          <a:lstStyle/>
          <a:p>
            <a:pPr marL="0" indent="0">
              <a:buNone/>
            </a:pPr>
            <a:r>
              <a:rPr lang="en-US" sz="1300" b="1" dirty="0">
                <a:solidFill>
                  <a:srgbClr val="C55A11"/>
                </a:solidFill>
                <a:latin typeface="Arial" pitchFamily="34" charset="0"/>
                <a:ea typeface="Arial" pitchFamily="34" charset="-122"/>
                <a:cs typeface="Arial" pitchFamily="34" charset="-120"/>
              </a:rPr>
              <a:t>Criterios de Implementación</a:t>
            </a:r>
            <a:endParaRPr lang="en-US" sz="1300" dirty="0"/>
          </a:p>
        </p:txBody>
      </p:sp>
      <p:sp>
        <p:nvSpPr>
          <p:cNvPr id="29" name="Shape 27"/>
          <p:cNvSpPr/>
          <p:nvPr/>
        </p:nvSpPr>
        <p:spPr>
          <a:xfrm>
            <a:off x="8092440" y="3090672"/>
            <a:ext cx="667512" cy="256032"/>
          </a:xfrm>
          <a:prstGeom prst="roundRect">
            <a:avLst>
              <a:gd name="adj" fmla="val 25000"/>
            </a:avLst>
          </a:prstGeom>
          <a:solidFill>
            <a:srgbClr val="C55A11"/>
          </a:solidFill>
          <a:ln w="12700">
            <a:solidFill>
              <a:srgbClr val="C55A11"/>
            </a:solidFill>
            <a:prstDash val="solid"/>
          </a:ln>
        </p:spPr>
      </p:sp>
      <p:sp>
        <p:nvSpPr>
          <p:cNvPr id="30" name="Text 28"/>
          <p:cNvSpPr/>
          <p:nvPr/>
        </p:nvSpPr>
        <p:spPr>
          <a:xfrm>
            <a:off x="8092440" y="3090672"/>
            <a:ext cx="667512" cy="256032"/>
          </a:xfrm>
          <a:prstGeom prst="rect">
            <a:avLst/>
          </a:prstGeom>
          <a:noFill/>
          <a:ln/>
        </p:spPr>
        <p:txBody>
          <a:bodyPr wrap="square" lIns="0" tIns="0" rIns="0" bIns="0" rtlCol="0" anchor="ctr"/>
          <a:lstStyle/>
          <a:p>
            <a:pPr marL="0" indent="0" algn="ctr">
              <a:buNone/>
            </a:pPr>
            <a:r>
              <a:rPr lang="en-US" sz="700" b="1" dirty="0">
                <a:solidFill>
                  <a:srgbClr val="FFFFFF"/>
                </a:solidFill>
                <a:latin typeface="Arial" pitchFamily="34" charset="0"/>
                <a:ea typeface="Arial" pitchFamily="34" charset="-122"/>
                <a:cs typeface="Arial" pitchFamily="34" charset="-120"/>
              </a:rPr>
              <a:t>FILTRO</a:t>
            </a:r>
            <a:endParaRPr lang="en-US" sz="700" dirty="0"/>
          </a:p>
        </p:txBody>
      </p:sp>
      <p:sp>
        <p:nvSpPr>
          <p:cNvPr id="31" name="Text 29"/>
          <p:cNvSpPr/>
          <p:nvPr/>
        </p:nvSpPr>
        <p:spPr>
          <a:xfrm>
            <a:off x="4873752" y="3520440"/>
            <a:ext cx="3840480" cy="1188720"/>
          </a:xfrm>
          <a:prstGeom prst="rect">
            <a:avLst/>
          </a:prstGeom>
          <a:noFill/>
          <a:ln/>
        </p:spPr>
        <p:txBody>
          <a:bodyPr wrap="square" lIns="0" tIns="0" rIns="0" bIns="0" rtlCol="0" anchor="t"/>
          <a:lstStyle/>
          <a:p>
            <a:pPr marL="0" indent="0">
              <a:buNone/>
            </a:pPr>
            <a:r>
              <a:rPr lang="en-US" sz="1050" dirty="0">
                <a:solidFill>
                  <a:srgbClr val="1A1A1A"/>
                </a:solidFill>
                <a:latin typeface="Arial" pitchFamily="34" charset="0"/>
                <a:ea typeface="Arial" pitchFamily="34" charset="-122"/>
                <a:cs typeface="Arial" pitchFamily="34" charset="-120"/>
              </a:rPr>
              <a:t>Filtro de calidad. Revisa si la experiencia realmente reduce barreras y sostiene altas expectativas.</a:t>
            </a:r>
            <a:endParaRPr lang="en-US" sz="1050" dirty="0"/>
          </a:p>
          <a:p>
            <a:pPr marL="0" indent="0">
              <a:buNone/>
            </a:pPr>
            <a:endParaRPr lang="en-US" sz="1050" dirty="0"/>
          </a:p>
          <a:p>
            <a:pPr marL="0" indent="0">
              <a:buNone/>
            </a:pPr>
            <a:r>
              <a:rPr lang="en-US" sz="1050" dirty="0">
                <a:solidFill>
                  <a:srgbClr val="1A1A1A"/>
                </a:solidFill>
                <a:latin typeface="Arial" pitchFamily="34" charset="0"/>
                <a:ea typeface="Arial" pitchFamily="34" charset="-122"/>
                <a:cs typeface="Arial" pitchFamily="34" charset="-120"/>
              </a:rPr>
              <a:t>Detecta variabilidad. Mantiene altas expectativas. Promueve agencia. Evalúa con evidencias observables.</a:t>
            </a:r>
            <a:endParaRPr lang="en-US" sz="10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9D4EF4-1E0C-455C-9FF5-4EEE5E31787A}"/>
              </a:ext>
            </a:extLst>
          </p:cNvPr>
          <p:cNvSpPr>
            <a:spLocks noGrp="1"/>
          </p:cNvSpPr>
          <p:nvPr>
            <p:ph type="title" idx="4294967295"/>
          </p:nvPr>
        </p:nvSpPr>
        <p:spPr>
          <a:xfrm>
            <a:off x="693639" y="74436"/>
            <a:ext cx="7681913" cy="503635"/>
          </a:xfrm>
        </p:spPr>
        <p:txBody>
          <a:bodyPr>
            <a:noAutofit/>
          </a:bodyPr>
          <a:lstStyle/>
          <a:p>
            <a:pPr algn="ctr"/>
            <a:r>
              <a:rPr lang="es-MX" sz="2100" b="1" dirty="0">
                <a:solidFill>
                  <a:schemeClr val="bg1"/>
                </a:solidFill>
              </a:rPr>
              <a:t>PROCESO DE LA ESTRUCTURA </a:t>
            </a:r>
            <a:br>
              <a:rPr lang="es-MX" sz="2100" b="1" dirty="0">
                <a:solidFill>
                  <a:schemeClr val="bg1"/>
                </a:solidFill>
              </a:rPr>
            </a:br>
            <a:r>
              <a:rPr lang="es-MX" sz="2100" b="1" dirty="0">
                <a:solidFill>
                  <a:schemeClr val="bg1"/>
                </a:solidFill>
              </a:rPr>
              <a:t>SISTEMÁTICA DE DUA</a:t>
            </a:r>
          </a:p>
        </p:txBody>
      </p:sp>
      <p:sp>
        <p:nvSpPr>
          <p:cNvPr id="5" name="Arco de bloque 4">
            <a:extLst>
              <a:ext uri="{FF2B5EF4-FFF2-40B4-BE49-F238E27FC236}">
                <a16:creationId xmlns:a16="http://schemas.microsoft.com/office/drawing/2014/main" id="{97E6C248-8E8F-274E-12C5-05CD6A3EEC48}"/>
              </a:ext>
            </a:extLst>
          </p:cNvPr>
          <p:cNvSpPr/>
          <p:nvPr/>
        </p:nvSpPr>
        <p:spPr>
          <a:xfrm>
            <a:off x="693639" y="1121235"/>
            <a:ext cx="3688988" cy="3339787"/>
          </a:xfrm>
          <a:prstGeom prst="blockArc">
            <a:avLst>
              <a:gd name="adj1" fmla="val 12600000"/>
              <a:gd name="adj2" fmla="val 16200000"/>
              <a:gd name="adj3" fmla="val 4530"/>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7" name="Arco de bloque 6">
            <a:extLst>
              <a:ext uri="{FF2B5EF4-FFF2-40B4-BE49-F238E27FC236}">
                <a16:creationId xmlns:a16="http://schemas.microsoft.com/office/drawing/2014/main" id="{82748E0E-044D-08D3-6DE0-4297D5C898AD}"/>
              </a:ext>
            </a:extLst>
          </p:cNvPr>
          <p:cNvSpPr/>
          <p:nvPr/>
        </p:nvSpPr>
        <p:spPr>
          <a:xfrm>
            <a:off x="693639" y="1121235"/>
            <a:ext cx="3688988" cy="3339787"/>
          </a:xfrm>
          <a:prstGeom prst="blockArc">
            <a:avLst>
              <a:gd name="adj1" fmla="val 9000000"/>
              <a:gd name="adj2" fmla="val 12600000"/>
              <a:gd name="adj3" fmla="val 4530"/>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8" name="Arco de bloque 7">
            <a:extLst>
              <a:ext uri="{FF2B5EF4-FFF2-40B4-BE49-F238E27FC236}">
                <a16:creationId xmlns:a16="http://schemas.microsoft.com/office/drawing/2014/main" id="{FC6C8ACC-DCE6-7D4C-7DC2-36EDEF0802C5}"/>
              </a:ext>
            </a:extLst>
          </p:cNvPr>
          <p:cNvSpPr/>
          <p:nvPr/>
        </p:nvSpPr>
        <p:spPr>
          <a:xfrm>
            <a:off x="693639" y="1121235"/>
            <a:ext cx="3688988" cy="3339787"/>
          </a:xfrm>
          <a:prstGeom prst="blockArc">
            <a:avLst>
              <a:gd name="adj1" fmla="val 5400000"/>
              <a:gd name="adj2" fmla="val 9000000"/>
              <a:gd name="adj3" fmla="val 453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9" name="Arco de bloque 8">
            <a:extLst>
              <a:ext uri="{FF2B5EF4-FFF2-40B4-BE49-F238E27FC236}">
                <a16:creationId xmlns:a16="http://schemas.microsoft.com/office/drawing/2014/main" id="{D740AA07-2849-7B5D-CADE-6883CB7FF78D}"/>
              </a:ext>
            </a:extLst>
          </p:cNvPr>
          <p:cNvSpPr/>
          <p:nvPr/>
        </p:nvSpPr>
        <p:spPr>
          <a:xfrm>
            <a:off x="693639" y="1121235"/>
            <a:ext cx="3688988" cy="3339787"/>
          </a:xfrm>
          <a:prstGeom prst="blockArc">
            <a:avLst>
              <a:gd name="adj1" fmla="val 1800000"/>
              <a:gd name="adj2" fmla="val 5400000"/>
              <a:gd name="adj3" fmla="val 4530"/>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0" name="Arco de bloque 9">
            <a:extLst>
              <a:ext uri="{FF2B5EF4-FFF2-40B4-BE49-F238E27FC236}">
                <a16:creationId xmlns:a16="http://schemas.microsoft.com/office/drawing/2014/main" id="{3AAE1F72-1F15-3E6B-1E59-CD07C84E6D89}"/>
              </a:ext>
            </a:extLst>
          </p:cNvPr>
          <p:cNvSpPr/>
          <p:nvPr/>
        </p:nvSpPr>
        <p:spPr>
          <a:xfrm>
            <a:off x="693639" y="1121235"/>
            <a:ext cx="3688988" cy="3339787"/>
          </a:xfrm>
          <a:prstGeom prst="blockArc">
            <a:avLst>
              <a:gd name="adj1" fmla="val 19800000"/>
              <a:gd name="adj2" fmla="val 1800000"/>
              <a:gd name="adj3" fmla="val 4530"/>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1" name="Arco de bloque 10">
            <a:extLst>
              <a:ext uri="{FF2B5EF4-FFF2-40B4-BE49-F238E27FC236}">
                <a16:creationId xmlns:a16="http://schemas.microsoft.com/office/drawing/2014/main" id="{D4323645-B9F5-6FA5-F275-1D02E6F7DB64}"/>
              </a:ext>
            </a:extLst>
          </p:cNvPr>
          <p:cNvSpPr/>
          <p:nvPr/>
        </p:nvSpPr>
        <p:spPr>
          <a:xfrm>
            <a:off x="693639" y="1121235"/>
            <a:ext cx="3688988" cy="3339787"/>
          </a:xfrm>
          <a:prstGeom prst="blockArc">
            <a:avLst>
              <a:gd name="adj1" fmla="val 16200000"/>
              <a:gd name="adj2" fmla="val 19800000"/>
              <a:gd name="adj3" fmla="val 4530"/>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2" name="Forma libre: forma 11">
            <a:extLst>
              <a:ext uri="{FF2B5EF4-FFF2-40B4-BE49-F238E27FC236}">
                <a16:creationId xmlns:a16="http://schemas.microsoft.com/office/drawing/2014/main" id="{2124AC52-3E87-FC0B-E43E-2FFC5A89B475}"/>
              </a:ext>
            </a:extLst>
          </p:cNvPr>
          <p:cNvSpPr/>
          <p:nvPr/>
        </p:nvSpPr>
        <p:spPr>
          <a:xfrm>
            <a:off x="1788459" y="2040671"/>
            <a:ext cx="1553137" cy="1500914"/>
          </a:xfrm>
          <a:custGeom>
            <a:avLst/>
            <a:gdLst>
              <a:gd name="connsiteX0" fmla="*/ 0 w 1760958"/>
              <a:gd name="connsiteY0" fmla="*/ 880479 h 1760958"/>
              <a:gd name="connsiteX1" fmla="*/ 880479 w 1760958"/>
              <a:gd name="connsiteY1" fmla="*/ 0 h 1760958"/>
              <a:gd name="connsiteX2" fmla="*/ 1760958 w 1760958"/>
              <a:gd name="connsiteY2" fmla="*/ 880479 h 1760958"/>
              <a:gd name="connsiteX3" fmla="*/ 880479 w 1760958"/>
              <a:gd name="connsiteY3" fmla="*/ 1760958 h 1760958"/>
              <a:gd name="connsiteX4" fmla="*/ 0 w 1760958"/>
              <a:gd name="connsiteY4" fmla="*/ 880479 h 176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958" h="1760958">
                <a:moveTo>
                  <a:pt x="0" y="880479"/>
                </a:moveTo>
                <a:cubicBezTo>
                  <a:pt x="0" y="394204"/>
                  <a:pt x="394204" y="0"/>
                  <a:pt x="880479" y="0"/>
                </a:cubicBezTo>
                <a:cubicBezTo>
                  <a:pt x="1366754" y="0"/>
                  <a:pt x="1760958" y="394204"/>
                  <a:pt x="1760958" y="880479"/>
                </a:cubicBezTo>
                <a:cubicBezTo>
                  <a:pt x="1760958" y="1366754"/>
                  <a:pt x="1366754" y="1760958"/>
                  <a:pt x="880479" y="1760958"/>
                </a:cubicBezTo>
                <a:cubicBezTo>
                  <a:pt x="394204" y="1760958"/>
                  <a:pt x="0" y="1366754"/>
                  <a:pt x="0" y="880479"/>
                </a:cubicBez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12465" tIns="212465" rIns="212465" bIns="212465" numCol="1" spcCol="1270" anchor="ctr" anchorCtr="0">
            <a:noAutofit/>
          </a:bodyPr>
          <a:lstStyle/>
          <a:p>
            <a:pPr algn="ctr" defTabSz="666750">
              <a:lnSpc>
                <a:spcPct val="90000"/>
              </a:lnSpc>
              <a:spcBef>
                <a:spcPct val="0"/>
              </a:spcBef>
              <a:spcAft>
                <a:spcPct val="35000"/>
              </a:spcAft>
            </a:pPr>
            <a:r>
              <a:rPr lang="es-MX" sz="1500" dirty="0">
                <a:solidFill>
                  <a:prstClr val="white"/>
                </a:solidFill>
                <a:latin typeface="Century Gothic" panose="020B0502020202020204"/>
              </a:rPr>
              <a:t>Estructura Sistemática</a:t>
            </a:r>
          </a:p>
        </p:txBody>
      </p:sp>
      <p:sp>
        <p:nvSpPr>
          <p:cNvPr id="13" name="Forma libre: forma 12">
            <a:extLst>
              <a:ext uri="{FF2B5EF4-FFF2-40B4-BE49-F238E27FC236}">
                <a16:creationId xmlns:a16="http://schemas.microsoft.com/office/drawing/2014/main" id="{5483CAC9-6B35-4FD1-A59E-A1FC8C70CD0E}"/>
              </a:ext>
            </a:extLst>
          </p:cNvPr>
          <p:cNvSpPr/>
          <p:nvPr/>
        </p:nvSpPr>
        <p:spPr>
          <a:xfrm>
            <a:off x="1957888" y="633737"/>
            <a:ext cx="1160492" cy="1050639"/>
          </a:xfrm>
          <a:custGeom>
            <a:avLst/>
            <a:gdLst>
              <a:gd name="connsiteX0" fmla="*/ 0 w 1232670"/>
              <a:gd name="connsiteY0" fmla="*/ 616335 h 1232670"/>
              <a:gd name="connsiteX1" fmla="*/ 616335 w 1232670"/>
              <a:gd name="connsiteY1" fmla="*/ 0 h 1232670"/>
              <a:gd name="connsiteX2" fmla="*/ 1232670 w 1232670"/>
              <a:gd name="connsiteY2" fmla="*/ 616335 h 1232670"/>
              <a:gd name="connsiteX3" fmla="*/ 616335 w 1232670"/>
              <a:gd name="connsiteY3" fmla="*/ 1232670 h 1232670"/>
              <a:gd name="connsiteX4" fmla="*/ 0 w 1232670"/>
              <a:gd name="connsiteY4" fmla="*/ 616335 h 12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670" h="1232670">
                <a:moveTo>
                  <a:pt x="0" y="616335"/>
                </a:moveTo>
                <a:cubicBezTo>
                  <a:pt x="0" y="275943"/>
                  <a:pt x="275943" y="0"/>
                  <a:pt x="616335" y="0"/>
                </a:cubicBezTo>
                <a:cubicBezTo>
                  <a:pt x="956727" y="0"/>
                  <a:pt x="1232670" y="275943"/>
                  <a:pt x="1232670" y="616335"/>
                </a:cubicBezTo>
                <a:cubicBezTo>
                  <a:pt x="1232670" y="956727"/>
                  <a:pt x="956727" y="1232670"/>
                  <a:pt x="616335" y="1232670"/>
                </a:cubicBezTo>
                <a:cubicBezTo>
                  <a:pt x="275943" y="1232670"/>
                  <a:pt x="0" y="956727"/>
                  <a:pt x="0" y="616335"/>
                </a:cubicBezTo>
                <a:close/>
              </a:path>
            </a:pathLst>
          </a:custGeom>
          <a:solidFill>
            <a:schemeClr val="accent2">
              <a:lumMod val="75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147773" tIns="147773" rIns="147773" bIns="147773" numCol="1" spcCol="1270" anchor="ctr" anchorCtr="0">
            <a:noAutofit/>
          </a:bodyPr>
          <a:lstStyle/>
          <a:p>
            <a:pPr algn="ctr" defTabSz="433388">
              <a:lnSpc>
                <a:spcPct val="90000"/>
              </a:lnSpc>
              <a:spcBef>
                <a:spcPct val="0"/>
              </a:spcBef>
              <a:spcAft>
                <a:spcPct val="35000"/>
              </a:spcAft>
            </a:pPr>
            <a:r>
              <a:rPr lang="es-MX" sz="975" dirty="0">
                <a:solidFill>
                  <a:prstClr val="white"/>
                </a:solidFill>
                <a:latin typeface="Century Gothic" panose="020B0502020202020204"/>
              </a:rPr>
              <a:t>Diseñar el Objetivo</a:t>
            </a:r>
          </a:p>
        </p:txBody>
      </p:sp>
      <p:sp>
        <p:nvSpPr>
          <p:cNvPr id="14" name="Forma libre: forma 13">
            <a:extLst>
              <a:ext uri="{FF2B5EF4-FFF2-40B4-BE49-F238E27FC236}">
                <a16:creationId xmlns:a16="http://schemas.microsoft.com/office/drawing/2014/main" id="{2ED66EAB-368D-CE24-7710-8C7AFEBC5912}"/>
              </a:ext>
            </a:extLst>
          </p:cNvPr>
          <p:cNvSpPr/>
          <p:nvPr/>
        </p:nvSpPr>
        <p:spPr>
          <a:xfrm>
            <a:off x="3519085" y="1449773"/>
            <a:ext cx="1160492" cy="1050639"/>
          </a:xfrm>
          <a:custGeom>
            <a:avLst/>
            <a:gdLst>
              <a:gd name="connsiteX0" fmla="*/ 0 w 1232670"/>
              <a:gd name="connsiteY0" fmla="*/ 616335 h 1232670"/>
              <a:gd name="connsiteX1" fmla="*/ 616335 w 1232670"/>
              <a:gd name="connsiteY1" fmla="*/ 0 h 1232670"/>
              <a:gd name="connsiteX2" fmla="*/ 1232670 w 1232670"/>
              <a:gd name="connsiteY2" fmla="*/ 616335 h 1232670"/>
              <a:gd name="connsiteX3" fmla="*/ 616335 w 1232670"/>
              <a:gd name="connsiteY3" fmla="*/ 1232670 h 1232670"/>
              <a:gd name="connsiteX4" fmla="*/ 0 w 1232670"/>
              <a:gd name="connsiteY4" fmla="*/ 616335 h 12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670" h="1232670">
                <a:moveTo>
                  <a:pt x="0" y="616335"/>
                </a:moveTo>
                <a:cubicBezTo>
                  <a:pt x="0" y="275943"/>
                  <a:pt x="275943" y="0"/>
                  <a:pt x="616335" y="0"/>
                </a:cubicBezTo>
                <a:cubicBezTo>
                  <a:pt x="956727" y="0"/>
                  <a:pt x="1232670" y="275943"/>
                  <a:pt x="1232670" y="616335"/>
                </a:cubicBezTo>
                <a:cubicBezTo>
                  <a:pt x="1232670" y="956727"/>
                  <a:pt x="956727" y="1232670"/>
                  <a:pt x="616335" y="1232670"/>
                </a:cubicBezTo>
                <a:cubicBezTo>
                  <a:pt x="275943" y="1232670"/>
                  <a:pt x="0" y="956727"/>
                  <a:pt x="0" y="616335"/>
                </a:cubicBez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47773" tIns="147773" rIns="147773" bIns="147773" numCol="1" spcCol="1270" anchor="ctr" anchorCtr="0">
            <a:noAutofit/>
          </a:bodyPr>
          <a:lstStyle/>
          <a:p>
            <a:pPr algn="ctr" defTabSz="433388">
              <a:lnSpc>
                <a:spcPct val="90000"/>
              </a:lnSpc>
              <a:spcBef>
                <a:spcPct val="0"/>
              </a:spcBef>
              <a:spcAft>
                <a:spcPct val="35000"/>
              </a:spcAft>
            </a:pPr>
            <a:r>
              <a:rPr lang="es-MX" sz="975" dirty="0">
                <a:solidFill>
                  <a:prstClr val="white"/>
                </a:solidFill>
                <a:latin typeface="Century Gothic" panose="020B0502020202020204"/>
              </a:rPr>
              <a:t>Observar y evaluar: Identifica la barrera</a:t>
            </a:r>
          </a:p>
        </p:txBody>
      </p:sp>
      <p:sp>
        <p:nvSpPr>
          <p:cNvPr id="15" name="Forma libre: forma 14">
            <a:extLst>
              <a:ext uri="{FF2B5EF4-FFF2-40B4-BE49-F238E27FC236}">
                <a16:creationId xmlns:a16="http://schemas.microsoft.com/office/drawing/2014/main" id="{2F0256A7-6A2B-1CBC-F035-9D55E1C4C061}"/>
              </a:ext>
            </a:extLst>
          </p:cNvPr>
          <p:cNvSpPr/>
          <p:nvPr/>
        </p:nvSpPr>
        <p:spPr>
          <a:xfrm>
            <a:off x="3519085" y="3081843"/>
            <a:ext cx="1160492" cy="1050639"/>
          </a:xfrm>
          <a:custGeom>
            <a:avLst/>
            <a:gdLst>
              <a:gd name="connsiteX0" fmla="*/ 0 w 1232670"/>
              <a:gd name="connsiteY0" fmla="*/ 616335 h 1232670"/>
              <a:gd name="connsiteX1" fmla="*/ 616335 w 1232670"/>
              <a:gd name="connsiteY1" fmla="*/ 0 h 1232670"/>
              <a:gd name="connsiteX2" fmla="*/ 1232670 w 1232670"/>
              <a:gd name="connsiteY2" fmla="*/ 616335 h 1232670"/>
              <a:gd name="connsiteX3" fmla="*/ 616335 w 1232670"/>
              <a:gd name="connsiteY3" fmla="*/ 1232670 h 1232670"/>
              <a:gd name="connsiteX4" fmla="*/ 0 w 1232670"/>
              <a:gd name="connsiteY4" fmla="*/ 616335 h 12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670" h="1232670">
                <a:moveTo>
                  <a:pt x="0" y="616335"/>
                </a:moveTo>
                <a:cubicBezTo>
                  <a:pt x="0" y="275943"/>
                  <a:pt x="275943" y="0"/>
                  <a:pt x="616335" y="0"/>
                </a:cubicBezTo>
                <a:cubicBezTo>
                  <a:pt x="956727" y="0"/>
                  <a:pt x="1232670" y="275943"/>
                  <a:pt x="1232670" y="616335"/>
                </a:cubicBezTo>
                <a:cubicBezTo>
                  <a:pt x="1232670" y="956727"/>
                  <a:pt x="956727" y="1232670"/>
                  <a:pt x="616335" y="1232670"/>
                </a:cubicBezTo>
                <a:cubicBezTo>
                  <a:pt x="275943" y="1232670"/>
                  <a:pt x="0" y="956727"/>
                  <a:pt x="0" y="616335"/>
                </a:cubicBez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47773" tIns="147773" rIns="147773" bIns="147773" numCol="1" spcCol="1270" anchor="ctr" anchorCtr="0">
            <a:noAutofit/>
          </a:bodyPr>
          <a:lstStyle/>
          <a:p>
            <a:pPr algn="ctr" defTabSz="433388">
              <a:lnSpc>
                <a:spcPct val="90000"/>
              </a:lnSpc>
              <a:spcBef>
                <a:spcPct val="0"/>
              </a:spcBef>
              <a:spcAft>
                <a:spcPct val="35000"/>
              </a:spcAft>
            </a:pPr>
            <a:r>
              <a:rPr lang="es-MX" sz="975" dirty="0">
                <a:solidFill>
                  <a:prstClr val="white"/>
                </a:solidFill>
                <a:latin typeface="Century Gothic" panose="020B0502020202020204"/>
              </a:rPr>
              <a:t>Selecciona Directrices DUA</a:t>
            </a:r>
          </a:p>
        </p:txBody>
      </p:sp>
      <p:sp>
        <p:nvSpPr>
          <p:cNvPr id="16" name="Forma libre: forma 15">
            <a:extLst>
              <a:ext uri="{FF2B5EF4-FFF2-40B4-BE49-F238E27FC236}">
                <a16:creationId xmlns:a16="http://schemas.microsoft.com/office/drawing/2014/main" id="{1D97DB95-CEBE-3229-1460-4418D0C3A80F}"/>
              </a:ext>
            </a:extLst>
          </p:cNvPr>
          <p:cNvSpPr/>
          <p:nvPr/>
        </p:nvSpPr>
        <p:spPr>
          <a:xfrm>
            <a:off x="1957888" y="3897878"/>
            <a:ext cx="1160492" cy="1050639"/>
          </a:xfrm>
          <a:custGeom>
            <a:avLst/>
            <a:gdLst>
              <a:gd name="connsiteX0" fmla="*/ 0 w 1232670"/>
              <a:gd name="connsiteY0" fmla="*/ 616335 h 1232670"/>
              <a:gd name="connsiteX1" fmla="*/ 616335 w 1232670"/>
              <a:gd name="connsiteY1" fmla="*/ 0 h 1232670"/>
              <a:gd name="connsiteX2" fmla="*/ 1232670 w 1232670"/>
              <a:gd name="connsiteY2" fmla="*/ 616335 h 1232670"/>
              <a:gd name="connsiteX3" fmla="*/ 616335 w 1232670"/>
              <a:gd name="connsiteY3" fmla="*/ 1232670 h 1232670"/>
              <a:gd name="connsiteX4" fmla="*/ 0 w 1232670"/>
              <a:gd name="connsiteY4" fmla="*/ 616335 h 12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670" h="1232670">
                <a:moveTo>
                  <a:pt x="0" y="616335"/>
                </a:moveTo>
                <a:cubicBezTo>
                  <a:pt x="0" y="275943"/>
                  <a:pt x="275943" y="0"/>
                  <a:pt x="616335" y="0"/>
                </a:cubicBezTo>
                <a:cubicBezTo>
                  <a:pt x="956727" y="0"/>
                  <a:pt x="1232670" y="275943"/>
                  <a:pt x="1232670" y="616335"/>
                </a:cubicBezTo>
                <a:cubicBezTo>
                  <a:pt x="1232670" y="956727"/>
                  <a:pt x="956727" y="1232670"/>
                  <a:pt x="616335" y="1232670"/>
                </a:cubicBezTo>
                <a:cubicBezTo>
                  <a:pt x="275943" y="1232670"/>
                  <a:pt x="0" y="956727"/>
                  <a:pt x="0" y="616335"/>
                </a:cubicBez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47773" tIns="147773" rIns="147773" bIns="147773" numCol="1" spcCol="1270" anchor="ctr" anchorCtr="0">
            <a:noAutofit/>
          </a:bodyPr>
          <a:lstStyle/>
          <a:p>
            <a:pPr algn="ctr" defTabSz="433388">
              <a:lnSpc>
                <a:spcPct val="90000"/>
              </a:lnSpc>
              <a:spcBef>
                <a:spcPct val="0"/>
              </a:spcBef>
              <a:spcAft>
                <a:spcPct val="35000"/>
              </a:spcAft>
            </a:pPr>
            <a:r>
              <a:rPr lang="es-MX" sz="975" dirty="0">
                <a:solidFill>
                  <a:prstClr val="white"/>
                </a:solidFill>
                <a:latin typeface="Century Gothic" panose="020B0502020202020204"/>
              </a:rPr>
              <a:t>Métodos y Materiales</a:t>
            </a:r>
          </a:p>
        </p:txBody>
      </p:sp>
      <p:sp>
        <p:nvSpPr>
          <p:cNvPr id="17" name="Forma libre: forma 16">
            <a:extLst>
              <a:ext uri="{FF2B5EF4-FFF2-40B4-BE49-F238E27FC236}">
                <a16:creationId xmlns:a16="http://schemas.microsoft.com/office/drawing/2014/main" id="{3C0985CA-BFAF-ACB0-5267-2C093E2C8C8D}"/>
              </a:ext>
            </a:extLst>
          </p:cNvPr>
          <p:cNvSpPr/>
          <p:nvPr/>
        </p:nvSpPr>
        <p:spPr>
          <a:xfrm>
            <a:off x="396689" y="3081843"/>
            <a:ext cx="1160492" cy="1050639"/>
          </a:xfrm>
          <a:custGeom>
            <a:avLst/>
            <a:gdLst>
              <a:gd name="connsiteX0" fmla="*/ 0 w 1232670"/>
              <a:gd name="connsiteY0" fmla="*/ 616335 h 1232670"/>
              <a:gd name="connsiteX1" fmla="*/ 616335 w 1232670"/>
              <a:gd name="connsiteY1" fmla="*/ 0 h 1232670"/>
              <a:gd name="connsiteX2" fmla="*/ 1232670 w 1232670"/>
              <a:gd name="connsiteY2" fmla="*/ 616335 h 1232670"/>
              <a:gd name="connsiteX3" fmla="*/ 616335 w 1232670"/>
              <a:gd name="connsiteY3" fmla="*/ 1232670 h 1232670"/>
              <a:gd name="connsiteX4" fmla="*/ 0 w 1232670"/>
              <a:gd name="connsiteY4" fmla="*/ 616335 h 12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670" h="1232670">
                <a:moveTo>
                  <a:pt x="0" y="616335"/>
                </a:moveTo>
                <a:cubicBezTo>
                  <a:pt x="0" y="275943"/>
                  <a:pt x="275943" y="0"/>
                  <a:pt x="616335" y="0"/>
                </a:cubicBezTo>
                <a:cubicBezTo>
                  <a:pt x="956727" y="0"/>
                  <a:pt x="1232670" y="275943"/>
                  <a:pt x="1232670" y="616335"/>
                </a:cubicBezTo>
                <a:cubicBezTo>
                  <a:pt x="1232670" y="956727"/>
                  <a:pt x="956727" y="1232670"/>
                  <a:pt x="616335" y="1232670"/>
                </a:cubicBezTo>
                <a:cubicBezTo>
                  <a:pt x="275943" y="1232670"/>
                  <a:pt x="0" y="956727"/>
                  <a:pt x="0" y="616335"/>
                </a:cubicBezTo>
                <a:close/>
              </a:path>
            </a:pathLst>
          </a:cu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47773" tIns="147773" rIns="147773" bIns="147773" numCol="1" spcCol="1270" anchor="ctr" anchorCtr="0">
            <a:noAutofit/>
          </a:bodyPr>
          <a:lstStyle/>
          <a:p>
            <a:pPr algn="ctr" defTabSz="433388">
              <a:lnSpc>
                <a:spcPct val="90000"/>
              </a:lnSpc>
              <a:spcBef>
                <a:spcPct val="0"/>
              </a:spcBef>
              <a:spcAft>
                <a:spcPct val="35000"/>
              </a:spcAft>
            </a:pPr>
            <a:r>
              <a:rPr lang="es-MX" sz="975" dirty="0">
                <a:solidFill>
                  <a:prstClr val="white"/>
                </a:solidFill>
                <a:latin typeface="Century Gothic" panose="020B0502020202020204"/>
              </a:rPr>
              <a:t>Diseña Experiencias de Aprendizaje</a:t>
            </a:r>
          </a:p>
        </p:txBody>
      </p:sp>
      <p:sp>
        <p:nvSpPr>
          <p:cNvPr id="18" name="Forma libre: forma 17">
            <a:extLst>
              <a:ext uri="{FF2B5EF4-FFF2-40B4-BE49-F238E27FC236}">
                <a16:creationId xmlns:a16="http://schemas.microsoft.com/office/drawing/2014/main" id="{4E6B4A5C-C98A-2A74-0727-BA10F43582AB}"/>
              </a:ext>
            </a:extLst>
          </p:cNvPr>
          <p:cNvSpPr/>
          <p:nvPr/>
        </p:nvSpPr>
        <p:spPr>
          <a:xfrm>
            <a:off x="396689" y="1449773"/>
            <a:ext cx="1160492" cy="1050639"/>
          </a:xfrm>
          <a:custGeom>
            <a:avLst/>
            <a:gdLst>
              <a:gd name="connsiteX0" fmla="*/ 0 w 1232670"/>
              <a:gd name="connsiteY0" fmla="*/ 616335 h 1232670"/>
              <a:gd name="connsiteX1" fmla="*/ 616335 w 1232670"/>
              <a:gd name="connsiteY1" fmla="*/ 0 h 1232670"/>
              <a:gd name="connsiteX2" fmla="*/ 1232670 w 1232670"/>
              <a:gd name="connsiteY2" fmla="*/ 616335 h 1232670"/>
              <a:gd name="connsiteX3" fmla="*/ 616335 w 1232670"/>
              <a:gd name="connsiteY3" fmla="*/ 1232670 h 1232670"/>
              <a:gd name="connsiteX4" fmla="*/ 0 w 1232670"/>
              <a:gd name="connsiteY4" fmla="*/ 616335 h 12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670" h="1232670">
                <a:moveTo>
                  <a:pt x="0" y="616335"/>
                </a:moveTo>
                <a:cubicBezTo>
                  <a:pt x="0" y="275943"/>
                  <a:pt x="275943" y="0"/>
                  <a:pt x="616335" y="0"/>
                </a:cubicBezTo>
                <a:cubicBezTo>
                  <a:pt x="956727" y="0"/>
                  <a:pt x="1232670" y="275943"/>
                  <a:pt x="1232670" y="616335"/>
                </a:cubicBezTo>
                <a:cubicBezTo>
                  <a:pt x="1232670" y="956727"/>
                  <a:pt x="956727" y="1232670"/>
                  <a:pt x="616335" y="1232670"/>
                </a:cubicBezTo>
                <a:cubicBezTo>
                  <a:pt x="275943" y="1232670"/>
                  <a:pt x="0" y="956727"/>
                  <a:pt x="0" y="616335"/>
                </a:cubicBez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47773" tIns="147773" rIns="147773" bIns="147773" numCol="1" spcCol="1270" anchor="ctr" anchorCtr="0">
            <a:noAutofit/>
          </a:bodyPr>
          <a:lstStyle/>
          <a:p>
            <a:pPr algn="ctr" defTabSz="433388">
              <a:lnSpc>
                <a:spcPct val="90000"/>
              </a:lnSpc>
              <a:spcBef>
                <a:spcPct val="0"/>
              </a:spcBef>
              <a:spcAft>
                <a:spcPct val="35000"/>
              </a:spcAft>
            </a:pPr>
            <a:r>
              <a:rPr lang="es-MX" sz="975" dirty="0">
                <a:solidFill>
                  <a:prstClr val="white"/>
                </a:solidFill>
                <a:latin typeface="Century Gothic" panose="020B0502020202020204"/>
              </a:rPr>
              <a:t>Evaluar el resultado</a:t>
            </a:r>
          </a:p>
        </p:txBody>
      </p:sp>
      <p:sp>
        <p:nvSpPr>
          <p:cNvPr id="6" name="Flecha: circular 5">
            <a:extLst>
              <a:ext uri="{FF2B5EF4-FFF2-40B4-BE49-F238E27FC236}">
                <a16:creationId xmlns:a16="http://schemas.microsoft.com/office/drawing/2014/main" id="{82B047F5-5379-48D6-B0FD-D8BE84AF387F}"/>
              </a:ext>
            </a:extLst>
          </p:cNvPr>
          <p:cNvSpPr/>
          <p:nvPr/>
        </p:nvSpPr>
        <p:spPr>
          <a:xfrm rot="12716929">
            <a:off x="1609774" y="1836210"/>
            <a:ext cx="1908650" cy="1926214"/>
          </a:xfrm>
          <a:prstGeom prst="circularArrow">
            <a:avLst>
              <a:gd name="adj1" fmla="val 4688"/>
              <a:gd name="adj2" fmla="val 299029"/>
              <a:gd name="adj3" fmla="val 2495444"/>
              <a:gd name="adj4" fmla="val 3457006"/>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2" name="CuadroTexto 31">
            <a:extLst>
              <a:ext uri="{FF2B5EF4-FFF2-40B4-BE49-F238E27FC236}">
                <a16:creationId xmlns:a16="http://schemas.microsoft.com/office/drawing/2014/main" id="{552BD679-960D-7BAF-628C-CC62A5D955AA}"/>
              </a:ext>
            </a:extLst>
          </p:cNvPr>
          <p:cNvSpPr txBox="1"/>
          <p:nvPr/>
        </p:nvSpPr>
        <p:spPr>
          <a:xfrm>
            <a:off x="5197288" y="2663276"/>
            <a:ext cx="3745006"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defTabSz="342900">
              <a:buFont typeface="+mj-lt"/>
              <a:buAutoNum type="arabicPeriod"/>
            </a:pPr>
            <a:r>
              <a:rPr lang="es-MX" dirty="0">
                <a:solidFill>
                  <a:prstClr val="black"/>
                </a:solidFill>
                <a:latin typeface="Century Gothic" panose="020B0502020202020204"/>
              </a:rPr>
              <a:t>Intersección de Pautas</a:t>
            </a:r>
          </a:p>
          <a:p>
            <a:pPr marL="342900" indent="-342900" defTabSz="342900">
              <a:buFont typeface="+mj-lt"/>
              <a:buAutoNum type="arabicPeriod"/>
            </a:pPr>
            <a:r>
              <a:rPr lang="es-MX" dirty="0">
                <a:solidFill>
                  <a:prstClr val="black"/>
                </a:solidFill>
                <a:latin typeface="Century Gothic" panose="020B0502020202020204"/>
              </a:rPr>
              <a:t>Consultar la Pauta</a:t>
            </a:r>
          </a:p>
          <a:p>
            <a:pPr marL="342900" indent="-342900" defTabSz="342900">
              <a:buFont typeface="+mj-lt"/>
              <a:buAutoNum type="arabicPeriod"/>
            </a:pPr>
            <a:r>
              <a:rPr lang="es-MX" dirty="0">
                <a:solidFill>
                  <a:prstClr val="black"/>
                </a:solidFill>
                <a:latin typeface="Century Gothic" panose="020B0502020202020204"/>
              </a:rPr>
              <a:t>Enlistar problemática</a:t>
            </a:r>
          </a:p>
          <a:p>
            <a:pPr marL="342900" indent="-342900" defTabSz="342900">
              <a:buFont typeface="+mj-lt"/>
              <a:buAutoNum type="arabicPeriod"/>
            </a:pPr>
            <a:r>
              <a:rPr lang="es-MX" dirty="0">
                <a:solidFill>
                  <a:prstClr val="black"/>
                </a:solidFill>
                <a:latin typeface="Century Gothic" panose="020B0502020202020204"/>
              </a:rPr>
              <a:t>Elegir y Consultar la consideración</a:t>
            </a:r>
          </a:p>
          <a:p>
            <a:pPr marL="342900" indent="-342900" defTabSz="342900">
              <a:buFont typeface="+mj-lt"/>
              <a:buAutoNum type="arabicPeriod"/>
            </a:pPr>
            <a:r>
              <a:rPr lang="es-MX" dirty="0">
                <a:solidFill>
                  <a:prstClr val="black"/>
                </a:solidFill>
                <a:latin typeface="Century Gothic" panose="020B0502020202020204"/>
              </a:rPr>
              <a:t>Descubrir la gran idea: Andamiaje</a:t>
            </a:r>
            <a:endParaRPr lang="en-US" dirty="0">
              <a:solidFill>
                <a:prstClr val="black"/>
              </a:solidFill>
              <a:latin typeface="Century Gothic" panose="020B0502020202020204"/>
            </a:endParaRPr>
          </a:p>
        </p:txBody>
      </p:sp>
      <p:cxnSp>
        <p:nvCxnSpPr>
          <p:cNvPr id="36" name="Conector recto de flecha 35">
            <a:extLst>
              <a:ext uri="{FF2B5EF4-FFF2-40B4-BE49-F238E27FC236}">
                <a16:creationId xmlns:a16="http://schemas.microsoft.com/office/drawing/2014/main" id="{DE37D401-3CE5-9E93-69A6-C85CEBB16A34}"/>
              </a:ext>
            </a:extLst>
          </p:cNvPr>
          <p:cNvCxnSpPr/>
          <p:nvPr/>
        </p:nvCxnSpPr>
        <p:spPr>
          <a:xfrm flipV="1">
            <a:off x="3402106" y="3677770"/>
            <a:ext cx="1795182" cy="4547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id="{3106CDD6-7B4B-2377-B5CB-25CAA6302726}"/>
              </a:ext>
            </a:extLst>
          </p:cNvPr>
          <p:cNvSpPr txBox="1"/>
          <p:nvPr/>
        </p:nvSpPr>
        <p:spPr>
          <a:xfrm rot="1870279">
            <a:off x="2934875" y="1090609"/>
            <a:ext cx="1196789" cy="230832"/>
          </a:xfrm>
          <a:prstGeom prst="rect">
            <a:avLst/>
          </a:prstGeom>
          <a:noFill/>
        </p:spPr>
        <p:txBody>
          <a:bodyPr wrap="square" rtlCol="0">
            <a:spAutoFit/>
          </a:bodyPr>
          <a:lstStyle/>
          <a:p>
            <a:pPr algn="ctr" defTabSz="342900"/>
            <a:r>
              <a:rPr lang="es-MX" sz="900" dirty="0">
                <a:solidFill>
                  <a:prstClr val="white"/>
                </a:solidFill>
                <a:latin typeface="Century Gothic" panose="020B0502020202020204"/>
              </a:rPr>
              <a:t>ACTIVIDADES</a:t>
            </a:r>
            <a:endParaRPr lang="en-US" sz="900" dirty="0">
              <a:solidFill>
                <a:prstClr val="white"/>
              </a:solidFill>
              <a:latin typeface="Century Gothic" panose="020B0502020202020204"/>
            </a:endParaRPr>
          </a:p>
        </p:txBody>
      </p:sp>
      <p:sp>
        <p:nvSpPr>
          <p:cNvPr id="38" name="CuadroTexto 37">
            <a:extLst>
              <a:ext uri="{FF2B5EF4-FFF2-40B4-BE49-F238E27FC236}">
                <a16:creationId xmlns:a16="http://schemas.microsoft.com/office/drawing/2014/main" id="{7F723A9C-2C96-BC07-E70C-8DEAF1777501}"/>
              </a:ext>
            </a:extLst>
          </p:cNvPr>
          <p:cNvSpPr txBox="1"/>
          <p:nvPr/>
        </p:nvSpPr>
        <p:spPr>
          <a:xfrm rot="16200000">
            <a:off x="4022170" y="2593173"/>
            <a:ext cx="1196789" cy="415498"/>
          </a:xfrm>
          <a:prstGeom prst="rect">
            <a:avLst/>
          </a:prstGeom>
          <a:noFill/>
        </p:spPr>
        <p:txBody>
          <a:bodyPr wrap="square" rtlCol="0">
            <a:spAutoFit/>
          </a:bodyPr>
          <a:lstStyle/>
          <a:p>
            <a:pPr algn="ctr" defTabSz="342900"/>
            <a:r>
              <a:rPr lang="es-MX" sz="1050" dirty="0">
                <a:solidFill>
                  <a:prstClr val="white"/>
                </a:solidFill>
                <a:latin typeface="Century Gothic" panose="020B0502020202020204"/>
              </a:rPr>
              <a:t>SELECCIÓN </a:t>
            </a:r>
          </a:p>
          <a:p>
            <a:pPr algn="ctr" defTabSz="342900"/>
            <a:r>
              <a:rPr lang="es-MX" sz="1050" dirty="0">
                <a:solidFill>
                  <a:prstClr val="white"/>
                </a:solidFill>
                <a:latin typeface="Century Gothic" panose="020B0502020202020204"/>
              </a:rPr>
              <a:t>DE PAUTAS</a:t>
            </a:r>
            <a:endParaRPr lang="en-US" sz="1050" dirty="0">
              <a:solidFill>
                <a:prstClr val="white"/>
              </a:solidFill>
              <a:latin typeface="Century Gothic" panose="020B0502020202020204"/>
            </a:endParaRPr>
          </a:p>
        </p:txBody>
      </p:sp>
      <p:sp>
        <p:nvSpPr>
          <p:cNvPr id="39" name="CuadroTexto 38">
            <a:extLst>
              <a:ext uri="{FF2B5EF4-FFF2-40B4-BE49-F238E27FC236}">
                <a16:creationId xmlns:a16="http://schemas.microsoft.com/office/drawing/2014/main" id="{BC4A378D-B67C-CD31-385C-DC624F77557E}"/>
              </a:ext>
            </a:extLst>
          </p:cNvPr>
          <p:cNvSpPr txBox="1"/>
          <p:nvPr/>
        </p:nvSpPr>
        <p:spPr>
          <a:xfrm rot="1928744">
            <a:off x="917419" y="4266780"/>
            <a:ext cx="1196789" cy="253916"/>
          </a:xfrm>
          <a:prstGeom prst="rect">
            <a:avLst/>
          </a:prstGeom>
          <a:noFill/>
        </p:spPr>
        <p:txBody>
          <a:bodyPr wrap="square" rtlCol="0">
            <a:spAutoFit/>
          </a:bodyPr>
          <a:lstStyle/>
          <a:p>
            <a:pPr algn="ctr" defTabSz="342900"/>
            <a:r>
              <a:rPr lang="es-MX" sz="1050" dirty="0">
                <a:solidFill>
                  <a:prstClr val="white"/>
                </a:solidFill>
                <a:latin typeface="Century Gothic" panose="020B0502020202020204"/>
              </a:rPr>
              <a:t>ANDAMIAJE</a:t>
            </a:r>
            <a:endParaRPr lang="en-US" sz="1050" dirty="0">
              <a:solidFill>
                <a:prstClr val="white"/>
              </a:solidFill>
              <a:latin typeface="Century Gothic" panose="020B0502020202020204"/>
            </a:endParaRPr>
          </a:p>
        </p:txBody>
      </p:sp>
      <p:sp>
        <p:nvSpPr>
          <p:cNvPr id="40" name="CuadroTexto 39">
            <a:extLst>
              <a:ext uri="{FF2B5EF4-FFF2-40B4-BE49-F238E27FC236}">
                <a16:creationId xmlns:a16="http://schemas.microsoft.com/office/drawing/2014/main" id="{09FD2631-15D1-9342-394A-341457A2ED2E}"/>
              </a:ext>
            </a:extLst>
          </p:cNvPr>
          <p:cNvSpPr txBox="1"/>
          <p:nvPr/>
        </p:nvSpPr>
        <p:spPr>
          <a:xfrm>
            <a:off x="5192335" y="735024"/>
            <a:ext cx="374500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defTabSz="342900">
              <a:buFont typeface="+mj-lt"/>
              <a:buAutoNum type="arabicPeriod"/>
            </a:pPr>
            <a:r>
              <a:rPr lang="es-MX" dirty="0">
                <a:solidFill>
                  <a:prstClr val="black"/>
                </a:solidFill>
                <a:latin typeface="Century Gothic" panose="020B0502020202020204"/>
              </a:rPr>
              <a:t>Accesible</a:t>
            </a:r>
          </a:p>
          <a:p>
            <a:pPr marL="342900" indent="-342900" defTabSz="342900">
              <a:buFont typeface="+mj-lt"/>
              <a:buAutoNum type="arabicPeriod"/>
            </a:pPr>
            <a:r>
              <a:rPr lang="es-MX" dirty="0">
                <a:solidFill>
                  <a:prstClr val="black"/>
                </a:solidFill>
                <a:latin typeface="Century Gothic" panose="020B0502020202020204"/>
              </a:rPr>
              <a:t>Significativo</a:t>
            </a:r>
          </a:p>
          <a:p>
            <a:pPr marL="342900" indent="-342900" defTabSz="342900">
              <a:buFont typeface="+mj-lt"/>
              <a:buAutoNum type="arabicPeriod"/>
            </a:pPr>
            <a:r>
              <a:rPr lang="es-MX" dirty="0">
                <a:solidFill>
                  <a:prstClr val="black"/>
                </a:solidFill>
                <a:latin typeface="Century Gothic" panose="020B0502020202020204"/>
              </a:rPr>
              <a:t>Desafiante </a:t>
            </a:r>
            <a:endParaRPr lang="en-US" dirty="0">
              <a:solidFill>
                <a:prstClr val="black"/>
              </a:solidFill>
              <a:latin typeface="Century Gothic" panose="020B0502020202020204"/>
            </a:endParaRPr>
          </a:p>
        </p:txBody>
      </p:sp>
      <p:cxnSp>
        <p:nvCxnSpPr>
          <p:cNvPr id="41" name="Conector recto de flecha 40">
            <a:extLst>
              <a:ext uri="{FF2B5EF4-FFF2-40B4-BE49-F238E27FC236}">
                <a16:creationId xmlns:a16="http://schemas.microsoft.com/office/drawing/2014/main" id="{3EDB3413-6728-8AFB-9DC8-35A3FAFD7765}"/>
              </a:ext>
            </a:extLst>
          </p:cNvPr>
          <p:cNvCxnSpPr>
            <a:cxnSpLocks/>
            <a:endCxn id="40" idx="1"/>
          </p:cNvCxnSpPr>
          <p:nvPr/>
        </p:nvCxnSpPr>
        <p:spPr>
          <a:xfrm flipV="1">
            <a:off x="767357" y="1196689"/>
            <a:ext cx="4424978" cy="16175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A9A4623D-49EE-51BB-98C9-9DACD2A802A5}"/>
              </a:ext>
            </a:extLst>
          </p:cNvPr>
          <p:cNvSpPr txBox="1"/>
          <p:nvPr/>
        </p:nvSpPr>
        <p:spPr>
          <a:xfrm rot="19749535">
            <a:off x="729195" y="909691"/>
            <a:ext cx="1551372" cy="415498"/>
          </a:xfrm>
          <a:prstGeom prst="rect">
            <a:avLst/>
          </a:prstGeom>
          <a:noFill/>
        </p:spPr>
        <p:txBody>
          <a:bodyPr wrap="square" rtlCol="0">
            <a:spAutoFit/>
          </a:bodyPr>
          <a:lstStyle/>
          <a:p>
            <a:pPr algn="ctr" defTabSz="342900"/>
            <a:r>
              <a:rPr lang="es-MX" sz="1050" dirty="0">
                <a:solidFill>
                  <a:prstClr val="white"/>
                </a:solidFill>
                <a:latin typeface="Century Gothic" panose="020B0502020202020204"/>
              </a:rPr>
              <a:t>PROCESO</a:t>
            </a:r>
          </a:p>
          <a:p>
            <a:pPr algn="ctr" defTabSz="342900"/>
            <a:r>
              <a:rPr lang="es-MX" sz="1050" dirty="0">
                <a:solidFill>
                  <a:prstClr val="white"/>
                </a:solidFill>
                <a:latin typeface="Century Gothic" panose="020B0502020202020204"/>
              </a:rPr>
              <a:t>DE ITERAR</a:t>
            </a:r>
            <a:endParaRPr lang="en-US" sz="1050" dirty="0">
              <a:solidFill>
                <a:prstClr val="white"/>
              </a:solidFill>
              <a:latin typeface="Century Gothic" panose="020B0502020202020204"/>
            </a:endParaRPr>
          </a:p>
        </p:txBody>
      </p:sp>
      <p:pic>
        <p:nvPicPr>
          <p:cNvPr id="25" name="Imagen 24">
            <a:extLst>
              <a:ext uri="{FF2B5EF4-FFF2-40B4-BE49-F238E27FC236}">
                <a16:creationId xmlns:a16="http://schemas.microsoft.com/office/drawing/2014/main" id="{E1024FB4-8072-49D6-95A5-F2F3B2FEF4DC}"/>
              </a:ext>
            </a:extLst>
          </p:cNvPr>
          <p:cNvPicPr>
            <a:picLocks noChangeAspect="1"/>
          </p:cNvPicPr>
          <p:nvPr/>
        </p:nvPicPr>
        <p:blipFill>
          <a:blip r:embed="rId2"/>
          <a:stretch>
            <a:fillRect/>
          </a:stretch>
        </p:blipFill>
        <p:spPr>
          <a:xfrm>
            <a:off x="8345205" y="49131"/>
            <a:ext cx="707258" cy="1116106"/>
          </a:xfrm>
          <a:prstGeom prst="rect">
            <a:avLst/>
          </a:prstGeom>
        </p:spPr>
      </p:pic>
    </p:spTree>
    <p:extLst>
      <p:ext uri="{BB962C8B-B14F-4D97-AF65-F5344CB8AC3E}">
        <p14:creationId xmlns:p14="http://schemas.microsoft.com/office/powerpoint/2010/main" val="257519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fade">
                                      <p:cBhvr>
                                        <p:cTn id="35" dur="500"/>
                                        <p:tgtEl>
                                          <p:spTgt spid="3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2">
                                            <p:txEl>
                                              <p:pRg st="1" end="1"/>
                                            </p:txEl>
                                          </p:spTgt>
                                        </p:tgtEl>
                                        <p:attrNameLst>
                                          <p:attrName>style.visibility</p:attrName>
                                        </p:attrNameLst>
                                      </p:cBhvr>
                                      <p:to>
                                        <p:strVal val="visible"/>
                                      </p:to>
                                    </p:set>
                                    <p:animEffect transition="in" filter="fade">
                                      <p:cBhvr>
                                        <p:cTn id="40" dur="500"/>
                                        <p:tgtEl>
                                          <p:spTgt spid="3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xEl>
                                              <p:pRg st="2" end="2"/>
                                            </p:txEl>
                                          </p:spTgt>
                                        </p:tgtEl>
                                        <p:attrNameLst>
                                          <p:attrName>style.visibility</p:attrName>
                                        </p:attrNameLst>
                                      </p:cBhvr>
                                      <p:to>
                                        <p:strVal val="visible"/>
                                      </p:to>
                                    </p:set>
                                    <p:animEffect transition="in" filter="fade">
                                      <p:cBhvr>
                                        <p:cTn id="45" dur="500"/>
                                        <p:tgtEl>
                                          <p:spTgt spid="3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2">
                                            <p:txEl>
                                              <p:pRg st="3" end="3"/>
                                            </p:txEl>
                                          </p:spTgt>
                                        </p:tgtEl>
                                        <p:attrNameLst>
                                          <p:attrName>style.visibility</p:attrName>
                                        </p:attrNameLst>
                                      </p:cBhvr>
                                      <p:to>
                                        <p:strVal val="visible"/>
                                      </p:to>
                                    </p:set>
                                    <p:animEffect transition="in" filter="fade">
                                      <p:cBhvr>
                                        <p:cTn id="50" dur="500"/>
                                        <p:tgtEl>
                                          <p:spTgt spid="32">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xEl>
                                              <p:pRg st="4" end="4"/>
                                            </p:txEl>
                                          </p:spTgt>
                                        </p:tgtEl>
                                        <p:attrNameLst>
                                          <p:attrName>style.visibility</p:attrName>
                                        </p:attrNameLst>
                                      </p:cBhvr>
                                      <p:to>
                                        <p:strVal val="visible"/>
                                      </p:to>
                                    </p:set>
                                    <p:animEffect transition="in" filter="fade">
                                      <p:cBhvr>
                                        <p:cTn id="55" dur="500"/>
                                        <p:tgtEl>
                                          <p:spTgt spid="32">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0">
                                            <p:txEl>
                                              <p:pRg st="0" end="0"/>
                                            </p:txEl>
                                          </p:spTgt>
                                        </p:tgtEl>
                                        <p:attrNameLst>
                                          <p:attrName>style.visibility</p:attrName>
                                        </p:attrNameLst>
                                      </p:cBhvr>
                                      <p:to>
                                        <p:strVal val="visible"/>
                                      </p:to>
                                    </p:set>
                                    <p:animEffect transition="in" filter="fade">
                                      <p:cBhvr>
                                        <p:cTn id="76" dur="500"/>
                                        <p:tgtEl>
                                          <p:spTgt spid="40">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0">
                                            <p:txEl>
                                              <p:pRg st="1" end="1"/>
                                            </p:txEl>
                                          </p:spTgt>
                                        </p:tgtEl>
                                        <p:attrNameLst>
                                          <p:attrName>style.visibility</p:attrName>
                                        </p:attrNameLst>
                                      </p:cBhvr>
                                      <p:to>
                                        <p:strVal val="visible"/>
                                      </p:to>
                                    </p:set>
                                    <p:animEffect transition="in" filter="fade">
                                      <p:cBhvr>
                                        <p:cTn id="81" dur="500"/>
                                        <p:tgtEl>
                                          <p:spTgt spid="40">
                                            <p:txEl>
                                              <p:pRg st="1" end="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0">
                                            <p:txEl>
                                              <p:pRg st="2" end="2"/>
                                            </p:txEl>
                                          </p:spTgt>
                                        </p:tgtEl>
                                        <p:attrNameLst>
                                          <p:attrName>style.visibility</p:attrName>
                                        </p:attrNameLst>
                                      </p:cBhvr>
                                      <p:to>
                                        <p:strVal val="visible"/>
                                      </p:to>
                                    </p:set>
                                    <p:animEffect transition="in" filter="fade">
                                      <p:cBhvr>
                                        <p:cTn id="86" dur="500"/>
                                        <p:tgtEl>
                                          <p:spTgt spid="40">
                                            <p:txEl>
                                              <p:pRg st="2" end="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wipe(down)">
                                      <p:cBhvr>
                                        <p:cTn id="9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37" grpId="0"/>
      <p:bldP spid="38" grpId="0"/>
      <p:bldP spid="39"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FDC9C1-4063-4D8B-A045-B7EF11E35DF8}"/>
              </a:ext>
            </a:extLst>
          </p:cNvPr>
          <p:cNvPicPr>
            <a:picLocks noChangeAspect="1"/>
          </p:cNvPicPr>
          <p:nvPr/>
        </p:nvPicPr>
        <p:blipFill>
          <a:blip r:embed="rId2"/>
          <a:stretch>
            <a:fillRect/>
          </a:stretch>
        </p:blipFill>
        <p:spPr>
          <a:xfrm>
            <a:off x="2429" y="0"/>
            <a:ext cx="9139141" cy="5143500"/>
          </a:xfrm>
          <a:prstGeom prst="rect">
            <a:avLst/>
          </a:prstGeom>
        </p:spPr>
      </p:pic>
    </p:spTree>
    <p:extLst>
      <p:ext uri="{BB962C8B-B14F-4D97-AF65-F5344CB8AC3E}">
        <p14:creationId xmlns:p14="http://schemas.microsoft.com/office/powerpoint/2010/main" val="32102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BA9418-B160-4948-90F2-090D5ED86B1F}"/>
              </a:ext>
            </a:extLst>
          </p:cNvPr>
          <p:cNvPicPr>
            <a:picLocks noChangeAspect="1"/>
          </p:cNvPicPr>
          <p:nvPr/>
        </p:nvPicPr>
        <p:blipFill>
          <a:blip r:embed="rId2"/>
          <a:stretch>
            <a:fillRect/>
          </a:stretch>
        </p:blipFill>
        <p:spPr>
          <a:xfrm>
            <a:off x="2429" y="0"/>
            <a:ext cx="9139141" cy="5143500"/>
          </a:xfrm>
          <a:prstGeom prst="rect">
            <a:avLst/>
          </a:prstGeom>
        </p:spPr>
      </p:pic>
      <p:pic>
        <p:nvPicPr>
          <p:cNvPr id="5" name="Imagen 4">
            <a:extLst>
              <a:ext uri="{FF2B5EF4-FFF2-40B4-BE49-F238E27FC236}">
                <a16:creationId xmlns:a16="http://schemas.microsoft.com/office/drawing/2014/main" id="{5541C8CF-C835-4803-87DD-5571BDD590EF}"/>
              </a:ext>
            </a:extLst>
          </p:cNvPr>
          <p:cNvPicPr>
            <a:picLocks noChangeAspect="1"/>
          </p:cNvPicPr>
          <p:nvPr/>
        </p:nvPicPr>
        <p:blipFill>
          <a:blip r:embed="rId3"/>
          <a:stretch>
            <a:fillRect/>
          </a:stretch>
        </p:blipFill>
        <p:spPr>
          <a:xfrm>
            <a:off x="4772395" y="985651"/>
            <a:ext cx="3877294" cy="3877294"/>
          </a:xfrm>
          <a:prstGeom prst="rect">
            <a:avLst/>
          </a:prstGeom>
        </p:spPr>
      </p:pic>
      <p:pic>
        <p:nvPicPr>
          <p:cNvPr id="7" name="Imagen 6">
            <a:extLst>
              <a:ext uri="{FF2B5EF4-FFF2-40B4-BE49-F238E27FC236}">
                <a16:creationId xmlns:a16="http://schemas.microsoft.com/office/drawing/2014/main" id="{275BABA0-76D0-4A3F-9F21-4E79897D4875}"/>
              </a:ext>
            </a:extLst>
          </p:cNvPr>
          <p:cNvPicPr>
            <a:picLocks noChangeAspect="1"/>
          </p:cNvPicPr>
          <p:nvPr/>
        </p:nvPicPr>
        <p:blipFill>
          <a:blip r:embed="rId4"/>
          <a:stretch>
            <a:fillRect/>
          </a:stretch>
        </p:blipFill>
        <p:spPr>
          <a:xfrm>
            <a:off x="345125" y="985651"/>
            <a:ext cx="3877294" cy="3877294"/>
          </a:xfrm>
          <a:prstGeom prst="rect">
            <a:avLst/>
          </a:prstGeom>
        </p:spPr>
      </p:pic>
    </p:spTree>
    <p:extLst>
      <p:ext uri="{BB962C8B-B14F-4D97-AF65-F5344CB8AC3E}">
        <p14:creationId xmlns:p14="http://schemas.microsoft.com/office/powerpoint/2010/main" val="2655400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or">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TotalTime>
  <Words>2303</Words>
  <Application>Microsoft Office PowerPoint</Application>
  <PresentationFormat>Presentación en pantalla (16:9)</PresentationFormat>
  <Paragraphs>276</Paragraphs>
  <Slides>22</Slides>
  <Notes>11</Notes>
  <HiddenSlides>0</HiddenSlides>
  <MMClips>1</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1</vt:i4>
      </vt:variant>
      <vt:variant>
        <vt:lpstr>Títulos de diapositiva</vt:lpstr>
      </vt:variant>
      <vt:variant>
        <vt:i4>22</vt:i4>
      </vt:variant>
    </vt:vector>
  </HeadingPairs>
  <TitlesOfParts>
    <vt:vector size="30" baseType="lpstr">
      <vt:lpstr>Arial</vt:lpstr>
      <vt:lpstr>Calibri</vt:lpstr>
      <vt:lpstr>Cambria</vt:lpstr>
      <vt:lpstr>Century Gothic</vt:lpstr>
      <vt:lpstr>Wingdings 3</vt:lpstr>
      <vt:lpstr>Office Theme</vt:lpstr>
      <vt:lpstr>Sector</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PROCESO DE LA ESTRUCTURA  SISTEMÁTICA DE DUA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Batido de Atención AS con LIA DUA 3.0</dc:title>
  <dc:subject>PptxGenJS Presentation</dc:subject>
  <dc:creator>Edgar Palafox / IMPLICA</dc:creator>
  <cp:lastModifiedBy>Edgar Martinez</cp:lastModifiedBy>
  <cp:revision>10</cp:revision>
  <dcterms:created xsi:type="dcterms:W3CDTF">2026-06-29T05:20:17Z</dcterms:created>
  <dcterms:modified xsi:type="dcterms:W3CDTF">2026-07-04T13:28:19Z</dcterms:modified>
</cp:coreProperties>
</file>